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168" r:id="rId4"/>
  </p:sldMasterIdLst>
  <p:notesMasterIdLst>
    <p:notesMasterId r:id="rId19"/>
  </p:notesMasterIdLst>
  <p:handoutMasterIdLst>
    <p:handoutMasterId r:id="rId20"/>
  </p:handoutMasterIdLst>
  <p:sldIdLst>
    <p:sldId id="256" r:id="rId5"/>
    <p:sldId id="269" r:id="rId6"/>
    <p:sldId id="272" r:id="rId7"/>
    <p:sldId id="276" r:id="rId8"/>
    <p:sldId id="275" r:id="rId9"/>
    <p:sldId id="274" r:id="rId10"/>
    <p:sldId id="279" r:id="rId11"/>
    <p:sldId id="280" r:id="rId12"/>
    <p:sldId id="281" r:id="rId13"/>
    <p:sldId id="277" r:id="rId14"/>
    <p:sldId id="273" r:id="rId15"/>
    <p:sldId id="265" r:id="rId16"/>
    <p:sldId id="263" r:id="rId17"/>
    <p:sldId id="27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8501" autoAdjust="0"/>
  </p:normalViewPr>
  <p:slideViewPr>
    <p:cSldViewPr snapToGrid="0">
      <p:cViewPr>
        <p:scale>
          <a:sx n="69" d="100"/>
          <a:sy n="69" d="100"/>
        </p:scale>
        <p:origin x="564" y="36"/>
      </p:cViewPr>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4CB405-BC11-414E-B0F4-9E1C4642FE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1A09E4-E76E-43B1-9270-846FE19D3E2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0A57E1-CEB3-4C96-B7C6-36B0FA3064E4}" type="datetimeFigureOut">
              <a:rPr lang="en-US" smtClean="0"/>
              <a:t>5/29/2023</a:t>
            </a:fld>
            <a:endParaRPr lang="en-US" dirty="0"/>
          </a:p>
        </p:txBody>
      </p:sp>
      <p:sp>
        <p:nvSpPr>
          <p:cNvPr id="4" name="Footer Placeholder 3">
            <a:extLst>
              <a:ext uri="{FF2B5EF4-FFF2-40B4-BE49-F238E27FC236}">
                <a16:creationId xmlns:a16="http://schemas.microsoft.com/office/drawing/2014/main" id="{44791962-6490-4685-B760-76A1628AD51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697A7F-1461-4B81-83F2-8C494CFB80B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D0D51C3-EABD-4553-9DC0-81CFC2A7F30E}" type="slidenum">
              <a:rPr lang="en-US" smtClean="0"/>
              <a:t>‹#›</a:t>
            </a:fld>
            <a:endParaRPr lang="en-US" dirty="0"/>
          </a:p>
        </p:txBody>
      </p:sp>
    </p:spTree>
    <p:extLst>
      <p:ext uri="{BB962C8B-B14F-4D97-AF65-F5344CB8AC3E}">
        <p14:creationId xmlns:p14="http://schemas.microsoft.com/office/powerpoint/2010/main" val="3981461322"/>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GIF>
</file>

<file path=ppt/media/image35.GIF>
</file>

<file path=ppt/media/image36.GIF>
</file>

<file path=ppt/media/image37.png>
</file>

<file path=ppt/media/image38.png>
</file>

<file path=ppt/media/image39.png>
</file>

<file path=ppt/media/image4.png>
</file>

<file path=ppt/media/image40.png>
</file>

<file path=ppt/media/image41.png>
</file>

<file path=ppt/media/image42.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F1BBD7-2276-4DDA-BFFE-26CAACEE5E98}" type="datetimeFigureOut">
              <a:rPr lang="en-US" smtClean="0"/>
              <a:t>5/29/2023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279F17-7BA4-49BC-BB37-7F646CF8D2F0}" type="slidenum">
              <a:rPr lang="en-US" smtClean="0"/>
              <a:t>‹#›</a:t>
            </a:fld>
            <a:endParaRPr lang="en-US" dirty="0"/>
          </a:p>
        </p:txBody>
      </p:sp>
    </p:spTree>
    <p:extLst>
      <p:ext uri="{BB962C8B-B14F-4D97-AF65-F5344CB8AC3E}">
        <p14:creationId xmlns:p14="http://schemas.microsoft.com/office/powerpoint/2010/main" val="4265740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846CE7D5-CF57-46EF-B807-FDD0502418D4}" type="datetimeFigureOut">
              <a:rPr lang="en-US" smtClean="0"/>
              <a:t>5/29/2023</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330EA680-D336-4FF7-8B7A-9848BB0A1C32}" type="slidenum">
              <a:rPr lang="en-US" smtClean="0"/>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1858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98369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dirty="0"/>
          </a:p>
        </p:txBody>
      </p:sp>
    </p:spTree>
    <p:extLst>
      <p:ext uri="{BB962C8B-B14F-4D97-AF65-F5344CB8AC3E}">
        <p14:creationId xmlns:p14="http://schemas.microsoft.com/office/powerpoint/2010/main" val="1336379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530739"/>
            <a:ext cx="4718304" cy="476250"/>
          </a:xfrm>
        </p:spPr>
        <p:txBody>
          <a:bodyPr anchor="b">
            <a:noAutofit/>
          </a:bodyPr>
          <a:lstStyle>
            <a:lvl1pPr marL="0" indent="0">
              <a:buNone/>
              <a:defRPr sz="2800" b="0">
                <a:solidFill>
                  <a:schemeClr val="accent3"/>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116261"/>
            <a:ext cx="4718304" cy="2632605"/>
          </a:xfrm>
        </p:spPr>
        <p:txBody>
          <a:bodyPr anchor="t">
            <a:normAutofit/>
          </a:bodyPr>
          <a:lstStyle>
            <a:lvl1pPr>
              <a:buClr>
                <a:schemeClr val="accent3"/>
              </a:buClr>
              <a:defRPr/>
            </a:lvl1pPr>
            <a:lvl2pPr>
              <a:buClr>
                <a:schemeClr val="accent3"/>
              </a:buClr>
              <a:defRPr/>
            </a:lvl2pPr>
            <a:lvl3pPr>
              <a:buClr>
                <a:schemeClr val="accent3"/>
              </a:buClr>
              <a:defRPr/>
            </a:lvl3pPr>
            <a:lvl4pPr>
              <a:buClr>
                <a:schemeClr val="accent3"/>
              </a:buClr>
              <a:defRPr/>
            </a:lvl4pPr>
            <a:lvl5pPr>
              <a:buClr>
                <a:schemeClr val="accent3"/>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530739"/>
            <a:ext cx="4718304" cy="476250"/>
          </a:xfrm>
        </p:spPr>
        <p:txBody>
          <a:bodyPr anchor="b">
            <a:noAutofit/>
          </a:bodyPr>
          <a:lstStyle>
            <a:lvl1pPr marL="0" indent="0">
              <a:buNone/>
              <a:defRPr sz="2800" b="0">
                <a:solidFill>
                  <a:schemeClr val="accent2">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1" y="3116261"/>
            <a:ext cx="4718304" cy="2632605"/>
          </a:xfrm>
        </p:spPr>
        <p:txBody>
          <a:bodyPr anchor="t">
            <a:normAutofit/>
          </a:bodyPr>
          <a:lstStyle>
            <a:lvl1pPr>
              <a:buClr>
                <a:schemeClr val="accent2"/>
              </a:buClr>
              <a:defRPr/>
            </a:lvl1pPr>
            <a:lvl2pPr>
              <a:buClr>
                <a:schemeClr val="accent2"/>
              </a:buClr>
              <a:defRPr/>
            </a:lvl2pPr>
            <a:lvl3pPr>
              <a:buClr>
                <a:schemeClr val="accent2"/>
              </a:buClr>
              <a:defRPr/>
            </a:lvl3pPr>
            <a:lvl4pPr>
              <a:buClr>
                <a:schemeClr val="accent2"/>
              </a:buClr>
              <a:defRPr/>
            </a:lvl4pPr>
            <a:lvl5pPr>
              <a:buClr>
                <a:schemeClr val="accent2"/>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5/29/2023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591783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ntent + Right Photo">
    <p:spTree>
      <p:nvGrpSpPr>
        <p:cNvPr id="1" name=""/>
        <p:cNvGrpSpPr/>
        <p:nvPr/>
      </p:nvGrpSpPr>
      <p:grpSpPr>
        <a:xfrm>
          <a:off x="0" y="0"/>
          <a:ext cx="0" cy="0"/>
          <a:chOff x="0" y="0"/>
          <a:chExt cx="0" cy="0"/>
        </a:xfrm>
      </p:grpSpPr>
      <p:cxnSp>
        <p:nvCxnSpPr>
          <p:cNvPr id="8" name="Straight Connector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3" y="982132"/>
            <a:ext cx="3580380" cy="1303867"/>
          </a:xfrm>
        </p:spPr>
        <p:txBody>
          <a:bodyPr/>
          <a:lstStyle>
            <a:lvl1pPr algn="l">
              <a:defRPr/>
            </a:lvl1pPr>
          </a:lstStyle>
          <a:p>
            <a:r>
              <a:rPr lang="en-US" noProof="0"/>
              <a:t>Click to edit title</a:t>
            </a:r>
          </a:p>
        </p:txBody>
      </p:sp>
      <p:sp>
        <p:nvSpPr>
          <p:cNvPr id="5" name="Date Placeholder 4"/>
          <p:cNvSpPr>
            <a:spLocks noGrp="1"/>
          </p:cNvSpPr>
          <p:nvPr>
            <p:ph type="dt" sz="half" idx="10"/>
          </p:nvPr>
        </p:nvSpPr>
        <p:spPr/>
        <p:txBody>
          <a:bodyPr/>
          <a:lstStyle/>
          <a:p>
            <a:fld id="{846CE7D5-CF57-46EF-B807-FDD0502418D4}" type="datetimeFigureOut">
              <a:rPr lang="en-US" noProof="0" smtClean="0"/>
              <a:t>5/29/2023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0" name="Parallelogram 9">
            <a:extLst>
              <a:ext uri="{FF2B5EF4-FFF2-40B4-BE49-F238E27FC236}">
                <a16:creationId xmlns:a16="http://schemas.microsoft.com/office/drawing/2014/main" id="{9C4F6082-2952-43DC-9B9C-74C88B262CE9}"/>
              </a:ext>
            </a:extLst>
          </p:cNvPr>
          <p:cNvSpPr/>
          <p:nvPr userDrawn="1"/>
        </p:nvSpPr>
        <p:spPr>
          <a:xfrm rot="5400000">
            <a:off x="6801681" y="1316976"/>
            <a:ext cx="4037344" cy="5975391"/>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Rounded Corners 10">
            <a:extLst>
              <a:ext uri="{FF2B5EF4-FFF2-40B4-BE49-F238E27FC236}">
                <a16:creationId xmlns:a16="http://schemas.microsoft.com/office/drawing/2014/main" id="{67618976-780E-4131-85CD-66F013F5ACDE}"/>
              </a:ext>
            </a:extLst>
          </p:cNvPr>
          <p:cNvSpPr/>
          <p:nvPr userDrawn="1"/>
        </p:nvSpPr>
        <p:spPr>
          <a:xfrm rot="-120000">
            <a:off x="5372113" y="869568"/>
            <a:ext cx="5703690" cy="4902845"/>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5584031" y="1077708"/>
            <a:ext cx="5279854" cy="4486565"/>
          </a:xfrm>
          <a:solidFill>
            <a:schemeClr val="tx1">
              <a:lumMod val="75000"/>
              <a:lumOff val="25000"/>
            </a:schemeClr>
          </a:solidFill>
          <a:effectLst>
            <a:innerShdw blurRad="25400" dist="12700" dir="13500000">
              <a:prstClr val="black">
                <a:alpha val="16000"/>
              </a:prstClr>
            </a:innerShdw>
          </a:effectLst>
        </p:spPr>
        <p:txBody>
          <a:bodyPr lIns="180000" rIns="180000" anchor="ctr"/>
          <a:lstStyle>
            <a:lvl1pPr marL="0" indent="0" algn="ctr">
              <a:buNone/>
              <a:defRPr sz="1600" i="1">
                <a:solidFill>
                  <a:schemeClr val="bg1"/>
                </a:solidFill>
                <a:latin typeface="+mn-lt"/>
                <a:cs typeface="Times New Roman" panose="02020603050405020304" pitchFamily="18" charset="0"/>
              </a:defRPr>
            </a:lvl1pPr>
          </a:lstStyle>
          <a:p>
            <a:r>
              <a:rPr lang="en-US" noProof="0" dirty="0"/>
              <a:t>Insert Photo or Drag &amp; Drop your Photo</a:t>
            </a:r>
          </a:p>
        </p:txBody>
      </p:sp>
      <p:sp>
        <p:nvSpPr>
          <p:cNvPr id="13" name="Text Placeholder 3">
            <a:extLst>
              <a:ext uri="{FF2B5EF4-FFF2-40B4-BE49-F238E27FC236}">
                <a16:creationId xmlns:a16="http://schemas.microsoft.com/office/drawing/2014/main" id="{809CB875-1032-49F8-A74E-BD0BA58F9727}"/>
              </a:ext>
            </a:extLst>
          </p:cNvPr>
          <p:cNvSpPr>
            <a:spLocks noGrp="1"/>
          </p:cNvSpPr>
          <p:nvPr>
            <p:ph type="body" sz="half" idx="2"/>
          </p:nvPr>
        </p:nvSpPr>
        <p:spPr>
          <a:xfrm>
            <a:off x="1295400" y="2556934"/>
            <a:ext cx="3580381" cy="331205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Tree>
    <p:extLst>
      <p:ext uri="{BB962C8B-B14F-4D97-AF65-F5344CB8AC3E}">
        <p14:creationId xmlns:p14="http://schemas.microsoft.com/office/powerpoint/2010/main" val="17824540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ontent + Right Photo">
    <p:spTree>
      <p:nvGrpSpPr>
        <p:cNvPr id="1" name=""/>
        <p:cNvGrpSpPr/>
        <p:nvPr/>
      </p:nvGrpSpPr>
      <p:grpSpPr>
        <a:xfrm>
          <a:off x="0" y="0"/>
          <a:ext cx="0" cy="0"/>
          <a:chOff x="0" y="0"/>
          <a:chExt cx="0" cy="0"/>
        </a:xfrm>
      </p:grpSpPr>
      <p:cxnSp>
        <p:nvCxnSpPr>
          <p:cNvPr id="8" name="Straight Connector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3" y="982132"/>
            <a:ext cx="3580380" cy="1303867"/>
          </a:xfrm>
        </p:spPr>
        <p:txBody>
          <a:bodyPr/>
          <a:lstStyle>
            <a:lvl1pPr algn="l">
              <a:defRPr/>
            </a:lvl1pPr>
          </a:lstStyle>
          <a:p>
            <a:r>
              <a:rPr lang="en-US" dirty="0"/>
              <a:t>Click to edit title</a:t>
            </a:r>
          </a:p>
        </p:txBody>
      </p:sp>
      <p:sp>
        <p:nvSpPr>
          <p:cNvPr id="3" name="Content Placeholder 2"/>
          <p:cNvSpPr>
            <a:spLocks noGrp="1"/>
          </p:cNvSpPr>
          <p:nvPr>
            <p:ph sz="half" idx="1"/>
          </p:nvPr>
        </p:nvSpPr>
        <p:spPr>
          <a:xfrm>
            <a:off x="5288294" y="895547"/>
            <a:ext cx="5871325" cy="49749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dirty="0"/>
          </a:p>
        </p:txBody>
      </p:sp>
      <p:sp>
        <p:nvSpPr>
          <p:cNvPr id="13" name="Text Placeholder 3">
            <a:extLst>
              <a:ext uri="{FF2B5EF4-FFF2-40B4-BE49-F238E27FC236}">
                <a16:creationId xmlns:a16="http://schemas.microsoft.com/office/drawing/2014/main" id="{379CAAA9-085A-46C2-A892-DE935E67C328}"/>
              </a:ext>
            </a:extLst>
          </p:cNvPr>
          <p:cNvSpPr>
            <a:spLocks noGrp="1"/>
          </p:cNvSpPr>
          <p:nvPr>
            <p:ph type="body" sz="half" idx="2"/>
          </p:nvPr>
        </p:nvSpPr>
        <p:spPr>
          <a:xfrm>
            <a:off x="1295400" y="2556934"/>
            <a:ext cx="3580381" cy="331205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8871136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584545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7" name="Text Placeholder 6">
            <a:extLst>
              <a:ext uri="{FF2B5EF4-FFF2-40B4-BE49-F238E27FC236}">
                <a16:creationId xmlns:a16="http://schemas.microsoft.com/office/drawing/2014/main" id="{BC76C9E3-4E12-46D0-A58B-4B548A8EE690}"/>
              </a:ext>
            </a:extLst>
          </p:cNvPr>
          <p:cNvSpPr>
            <a:spLocks noGrp="1"/>
          </p:cNvSpPr>
          <p:nvPr>
            <p:ph type="body" sz="quarter" idx="13"/>
          </p:nvPr>
        </p:nvSpPr>
        <p:spPr>
          <a:xfrm>
            <a:off x="1688805" y="2442732"/>
            <a:ext cx="8814391" cy="3139547"/>
          </a:xfrm>
        </p:spPr>
        <p:txBody>
          <a:bodyPr anchor="ctr"/>
          <a:lstStyle>
            <a:lvl1pPr marL="0" indent="0" algn="ctr">
              <a:buNone/>
              <a:defRPr sz="6000"/>
            </a:lvl1pPr>
          </a:lstStyle>
          <a:p>
            <a:pPr lvl="0"/>
            <a:r>
              <a:rPr lang="en-US"/>
              <a:t>Edit Master text styles</a:t>
            </a:r>
          </a:p>
        </p:txBody>
      </p:sp>
    </p:spTree>
    <p:extLst>
      <p:ext uri="{BB962C8B-B14F-4D97-AF65-F5344CB8AC3E}">
        <p14:creationId xmlns:p14="http://schemas.microsoft.com/office/powerpoint/2010/main" val="17616092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5/29/2023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dirty="0"/>
          </a:p>
        </p:txBody>
      </p:sp>
    </p:spTree>
    <p:extLst>
      <p:ext uri="{BB962C8B-B14F-4D97-AF65-F5344CB8AC3E}">
        <p14:creationId xmlns:p14="http://schemas.microsoft.com/office/powerpoint/2010/main" val="3107929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lvl1pPr>
              <a:defRPr>
                <a:latin typeface="+mj-lt"/>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spTree>
    <p:extLst>
      <p:ext uri="{BB962C8B-B14F-4D97-AF65-F5344CB8AC3E}">
        <p14:creationId xmlns:p14="http://schemas.microsoft.com/office/powerpoint/2010/main" val="2047178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98A5301E-AB93-4945-A0AA-2215B6872DB2}"/>
              </a:ext>
            </a:extLst>
          </p:cNvPr>
          <p:cNvSpPr>
            <a:spLocks noChangeAspect="1"/>
          </p:cNvSpPr>
          <p:nvPr userDrawn="1"/>
        </p:nvSpPr>
        <p:spPr>
          <a:xfrm>
            <a:off x="1871401" y="2602132"/>
            <a:ext cx="1801368" cy="180136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Oval 12">
            <a:extLst>
              <a:ext uri="{FF2B5EF4-FFF2-40B4-BE49-F238E27FC236}">
                <a16:creationId xmlns:a16="http://schemas.microsoft.com/office/drawing/2014/main" id="{D2FF1D57-3E5F-584B-94C2-629CD166831B}"/>
              </a:ext>
            </a:extLst>
          </p:cNvPr>
          <p:cNvSpPr>
            <a:spLocks noChangeAspect="1"/>
          </p:cNvSpPr>
          <p:nvPr userDrawn="1"/>
        </p:nvSpPr>
        <p:spPr>
          <a:xfrm>
            <a:off x="5194632" y="2602132"/>
            <a:ext cx="1801368" cy="18013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Oval 14">
            <a:extLst>
              <a:ext uri="{FF2B5EF4-FFF2-40B4-BE49-F238E27FC236}">
                <a16:creationId xmlns:a16="http://schemas.microsoft.com/office/drawing/2014/main" id="{90A619F7-99B1-EB46-8946-F77C733C4D86}"/>
              </a:ext>
            </a:extLst>
          </p:cNvPr>
          <p:cNvSpPr>
            <a:spLocks noChangeAspect="1"/>
          </p:cNvSpPr>
          <p:nvPr userDrawn="1"/>
        </p:nvSpPr>
        <p:spPr>
          <a:xfrm>
            <a:off x="8519230" y="2602132"/>
            <a:ext cx="1801368" cy="18013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p:nvPr>
        </p:nvSpPr>
        <p:spPr>
          <a:xfrm>
            <a:off x="1295402" y="982132"/>
            <a:ext cx="9601196" cy="1303867"/>
          </a:xfrm>
        </p:spPr>
        <p:txBody>
          <a:bodyPr/>
          <a:lstStyle/>
          <a:p>
            <a:r>
              <a:rPr lang="en-US" noProof="0"/>
              <a:t>Click to edit Master title style</a:t>
            </a:r>
          </a:p>
        </p:txBody>
      </p:sp>
      <p:sp>
        <p:nvSpPr>
          <p:cNvPr id="3" name="Content Placeholder 2"/>
          <p:cNvSpPr>
            <a:spLocks noGrp="1"/>
          </p:cNvSpPr>
          <p:nvPr>
            <p:ph idx="1"/>
          </p:nvPr>
        </p:nvSpPr>
        <p:spPr>
          <a:xfrm>
            <a:off x="1295401" y="4804495"/>
            <a:ext cx="2952000" cy="1109133"/>
          </a:xfrm>
        </p:spPr>
        <p:txBody>
          <a:bodyPr/>
          <a:lstStyle/>
          <a:p>
            <a:pPr lvl="0"/>
            <a:r>
              <a:rPr lang="en-US" noProof="0"/>
              <a:t>Edit Master text styles</a:t>
            </a:r>
          </a:p>
          <a:p>
            <a:pPr lvl="1"/>
            <a:r>
              <a:rPr lang="en-US" noProof="0"/>
              <a:t>Second level</a:t>
            </a:r>
          </a:p>
          <a:p>
            <a:pPr lvl="2"/>
            <a:r>
              <a:rPr lang="en-US" noProof="0"/>
              <a:t>Third level</a:t>
            </a:r>
          </a:p>
        </p:txBody>
      </p:sp>
      <p:sp>
        <p:nvSpPr>
          <p:cNvPr id="4" name="Date Placeholder 3"/>
          <p:cNvSpPr>
            <a:spLocks noGrp="1"/>
          </p:cNvSpPr>
          <p:nvPr>
            <p:ph type="dt" sz="half" idx="10"/>
          </p:nvPr>
        </p:nvSpPr>
        <p:spPr/>
        <p:txBody>
          <a:bodyPr/>
          <a:lstStyle/>
          <a:p>
            <a:fld id="{846CE7D5-CF57-46EF-B807-FDD0502418D4}" type="datetimeFigureOut">
              <a:rPr lang="en-US" noProof="0" smtClean="0"/>
              <a:t>5/29/2023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9" name="Content Placeholder 2">
            <a:extLst>
              <a:ext uri="{FF2B5EF4-FFF2-40B4-BE49-F238E27FC236}">
                <a16:creationId xmlns:a16="http://schemas.microsoft.com/office/drawing/2014/main" id="{D2FC6D4A-DA65-4AB4-A214-ABFCCC77CE2F}"/>
              </a:ext>
            </a:extLst>
          </p:cNvPr>
          <p:cNvSpPr>
            <a:spLocks noGrp="1"/>
          </p:cNvSpPr>
          <p:nvPr>
            <p:ph idx="13"/>
          </p:nvPr>
        </p:nvSpPr>
        <p:spPr>
          <a:xfrm>
            <a:off x="4620000" y="4804495"/>
            <a:ext cx="2952000" cy="1109133"/>
          </a:xfrm>
        </p:spPr>
        <p:txBody>
          <a:bodyPr/>
          <a:lstStyle/>
          <a:p>
            <a:pPr lvl="0"/>
            <a:r>
              <a:rPr lang="en-US" noProof="0"/>
              <a:t>Edit Master text styles</a:t>
            </a:r>
          </a:p>
          <a:p>
            <a:pPr lvl="1"/>
            <a:r>
              <a:rPr lang="en-US" noProof="0"/>
              <a:t>Second level</a:t>
            </a:r>
          </a:p>
          <a:p>
            <a:pPr lvl="2"/>
            <a:r>
              <a:rPr lang="en-US" noProof="0"/>
              <a:t>Third level</a:t>
            </a:r>
          </a:p>
        </p:txBody>
      </p:sp>
      <p:sp>
        <p:nvSpPr>
          <p:cNvPr id="10" name="Content Placeholder 2">
            <a:extLst>
              <a:ext uri="{FF2B5EF4-FFF2-40B4-BE49-F238E27FC236}">
                <a16:creationId xmlns:a16="http://schemas.microsoft.com/office/drawing/2014/main" id="{64EDB116-654D-48D8-BED5-DCA5C06DA378}"/>
              </a:ext>
            </a:extLst>
          </p:cNvPr>
          <p:cNvSpPr>
            <a:spLocks noGrp="1"/>
          </p:cNvSpPr>
          <p:nvPr>
            <p:ph idx="14"/>
          </p:nvPr>
        </p:nvSpPr>
        <p:spPr>
          <a:xfrm>
            <a:off x="7944598" y="4804495"/>
            <a:ext cx="2952000" cy="1109133"/>
          </a:xfrm>
        </p:spPr>
        <p:txBody>
          <a:bodyPr/>
          <a:lstStyle/>
          <a:p>
            <a:pPr lvl="0"/>
            <a:r>
              <a:rPr lang="en-US" noProof="0"/>
              <a:t>Edit Master text styles</a:t>
            </a:r>
          </a:p>
          <a:p>
            <a:pPr lvl="1"/>
            <a:r>
              <a:rPr lang="en-US" noProof="0"/>
              <a:t>Second level</a:t>
            </a:r>
          </a:p>
          <a:p>
            <a:pPr lvl="2"/>
            <a:r>
              <a:rPr lang="en-US" noProof="0"/>
              <a:t>Third level</a:t>
            </a:r>
          </a:p>
        </p:txBody>
      </p:sp>
      <p:sp>
        <p:nvSpPr>
          <p:cNvPr id="12" name="Picture Placeholder 11">
            <a:extLst>
              <a:ext uri="{FF2B5EF4-FFF2-40B4-BE49-F238E27FC236}">
                <a16:creationId xmlns:a16="http://schemas.microsoft.com/office/drawing/2014/main" id="{0E6232E7-9350-493B-BFD0-883015EB07CE}"/>
              </a:ext>
            </a:extLst>
          </p:cNvPr>
          <p:cNvSpPr>
            <a:spLocks noGrp="1" noChangeAspect="1"/>
          </p:cNvSpPr>
          <p:nvPr>
            <p:ph type="pic" sz="quarter" idx="15" hasCustomPrompt="1"/>
          </p:nvPr>
        </p:nvSpPr>
        <p:spPr>
          <a:xfrm>
            <a:off x="2191441" y="2922172"/>
            <a:ext cx="1161288" cy="1161288"/>
          </a:xfrm>
          <a:prstGeom prst="ellipse">
            <a:avLst/>
          </a:prstGeom>
          <a:noFill/>
        </p:spPr>
        <p:txBody>
          <a:bodyPr anchor="ctr"/>
          <a:lstStyle>
            <a:lvl1pPr marL="0" indent="0" algn="ctr">
              <a:buNone/>
              <a:defRPr sz="1400" i="1">
                <a:solidFill>
                  <a:schemeClr val="bg1"/>
                </a:solidFill>
              </a:defRPr>
            </a:lvl1pPr>
          </a:lstStyle>
          <a:p>
            <a:r>
              <a:rPr lang="en-US" noProof="0" dirty="0"/>
              <a:t>Insert Icon or Picture</a:t>
            </a:r>
          </a:p>
        </p:txBody>
      </p:sp>
      <p:sp>
        <p:nvSpPr>
          <p:cNvPr id="14" name="Picture Placeholder 13">
            <a:extLst>
              <a:ext uri="{FF2B5EF4-FFF2-40B4-BE49-F238E27FC236}">
                <a16:creationId xmlns:a16="http://schemas.microsoft.com/office/drawing/2014/main" id="{E13A6892-C6C0-404F-96AD-993154ED8C7C}"/>
              </a:ext>
            </a:extLst>
          </p:cNvPr>
          <p:cNvSpPr>
            <a:spLocks noGrp="1" noChangeAspect="1"/>
          </p:cNvSpPr>
          <p:nvPr>
            <p:ph type="pic" sz="quarter" idx="16" hasCustomPrompt="1"/>
          </p:nvPr>
        </p:nvSpPr>
        <p:spPr>
          <a:xfrm>
            <a:off x="5514672" y="2922172"/>
            <a:ext cx="1161288" cy="1161288"/>
          </a:xfrm>
          <a:prstGeom prst="ellipse">
            <a:avLst/>
          </a:prstGeom>
          <a:solidFill>
            <a:schemeClr val="accent2"/>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400" i="1">
                <a:solidFill>
                  <a:schemeClr val="bg1"/>
                </a:solidFill>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Insert Icon or Picture</a:t>
            </a:r>
          </a:p>
        </p:txBody>
      </p:sp>
      <p:sp>
        <p:nvSpPr>
          <p:cNvPr id="16" name="Picture Placeholder 15">
            <a:extLst>
              <a:ext uri="{FF2B5EF4-FFF2-40B4-BE49-F238E27FC236}">
                <a16:creationId xmlns:a16="http://schemas.microsoft.com/office/drawing/2014/main" id="{70281C28-F044-4622-B651-CE20C022E723}"/>
              </a:ext>
            </a:extLst>
          </p:cNvPr>
          <p:cNvSpPr>
            <a:spLocks noGrp="1"/>
          </p:cNvSpPr>
          <p:nvPr>
            <p:ph type="pic" sz="quarter" idx="17" hasCustomPrompt="1"/>
          </p:nvPr>
        </p:nvSpPr>
        <p:spPr>
          <a:xfrm>
            <a:off x="8838000" y="2920902"/>
            <a:ext cx="1163828" cy="1163828"/>
          </a:xfrm>
          <a:prstGeom prst="ellipse">
            <a:avLst/>
          </a:prstGeom>
          <a:no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400" b="0" i="1">
                <a:solidFill>
                  <a:schemeClr val="bg1"/>
                </a:solidFill>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Insert Icon or Picture</a:t>
            </a:r>
          </a:p>
        </p:txBody>
      </p:sp>
    </p:spTree>
    <p:extLst>
      <p:ext uri="{BB962C8B-B14F-4D97-AF65-F5344CB8AC3E}">
        <p14:creationId xmlns:p14="http://schemas.microsoft.com/office/powerpoint/2010/main" val="1467037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 Photo">
    <p:spTree>
      <p:nvGrpSpPr>
        <p:cNvPr id="1" name=""/>
        <p:cNvGrpSpPr/>
        <p:nvPr/>
      </p:nvGrpSpPr>
      <p:grpSpPr>
        <a:xfrm>
          <a:off x="0" y="0"/>
          <a:ext cx="0" cy="0"/>
          <a:chOff x="0" y="0"/>
          <a:chExt cx="0" cy="0"/>
        </a:xfrm>
      </p:grpSpPr>
      <p:cxnSp>
        <p:nvCxnSpPr>
          <p:cNvPr id="8" name="Straight Connector 7"/>
          <p:cNvCxnSpPr>
            <a:cxnSpLocks/>
          </p:cNvCxnSpPr>
          <p:nvPr/>
        </p:nvCxnSpPr>
        <p:spPr>
          <a:xfrm>
            <a:off x="3498694" y="2421466"/>
            <a:ext cx="740731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498694" y="982132"/>
            <a:ext cx="7397903" cy="1303867"/>
          </a:xfrm>
        </p:spPr>
        <p:txBody>
          <a:bodyPr/>
          <a:lstStyle/>
          <a:p>
            <a:r>
              <a:rPr lang="en-US" noProof="0"/>
              <a:t>Click to edit Master title style</a:t>
            </a:r>
          </a:p>
        </p:txBody>
      </p:sp>
      <p:sp>
        <p:nvSpPr>
          <p:cNvPr id="3" name="Content Placeholder 2"/>
          <p:cNvSpPr>
            <a:spLocks noGrp="1"/>
          </p:cNvSpPr>
          <p:nvPr>
            <p:ph sz="half" idx="1"/>
          </p:nvPr>
        </p:nvSpPr>
        <p:spPr>
          <a:xfrm>
            <a:off x="3498694" y="2560320"/>
            <a:ext cx="3580381" cy="3310128"/>
          </a:xfrm>
        </p:spPr>
        <p:txBody>
          <a:bodyPr>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7316216" y="2560320"/>
            <a:ext cx="3580381" cy="3310128"/>
          </a:xfrm>
        </p:spPr>
        <p:txBody>
          <a:bodyPr>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846CE7D5-CF57-46EF-B807-FDD0502418D4}" type="datetimeFigureOut">
              <a:rPr lang="en-US" noProof="0" smtClean="0"/>
              <a:t>5/29/2023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0" name="Parallelogram 9">
            <a:extLst>
              <a:ext uri="{FF2B5EF4-FFF2-40B4-BE49-F238E27FC236}">
                <a16:creationId xmlns:a16="http://schemas.microsoft.com/office/drawing/2014/main" id="{9C4F6082-2952-43DC-9B9C-74C88B262CE9}"/>
              </a:ext>
            </a:extLst>
          </p:cNvPr>
          <p:cNvSpPr/>
          <p:nvPr userDrawn="1"/>
        </p:nvSpPr>
        <p:spPr>
          <a:xfrm rot="5400000">
            <a:off x="388783" y="2483417"/>
            <a:ext cx="3220061" cy="3373452"/>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Rounded Corners 10">
            <a:extLst>
              <a:ext uri="{FF2B5EF4-FFF2-40B4-BE49-F238E27FC236}">
                <a16:creationId xmlns:a16="http://schemas.microsoft.com/office/drawing/2014/main" id="{67618976-780E-4131-85CD-66F013F5ACDE}"/>
              </a:ext>
            </a:extLst>
          </p:cNvPr>
          <p:cNvSpPr/>
          <p:nvPr userDrawn="1"/>
        </p:nvSpPr>
        <p:spPr>
          <a:xfrm rot="-120000">
            <a:off x="211380" y="1442831"/>
            <a:ext cx="3220061" cy="3910358"/>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422103" y="1691853"/>
            <a:ext cx="2736000" cy="3367314"/>
          </a:xfrm>
          <a:solidFill>
            <a:schemeClr val="tx1">
              <a:lumMod val="75000"/>
              <a:lumOff val="25000"/>
            </a:schemeClr>
          </a:solidFill>
          <a:effectLst>
            <a:innerShdw blurRad="25400" dist="12700" dir="13500000">
              <a:prstClr val="black">
                <a:alpha val="16000"/>
              </a:prstClr>
            </a:innerShdw>
          </a:effectLst>
        </p:spPr>
        <p:txBody>
          <a:bodyPr lIns="180000" rIns="180000" anchor="ctr"/>
          <a:lstStyle>
            <a:lvl1pPr marL="0" indent="0" algn="ctr">
              <a:buNone/>
              <a:defRPr sz="1600" i="1">
                <a:solidFill>
                  <a:schemeClr val="bg1"/>
                </a:solidFill>
                <a:latin typeface="+mn-lt"/>
                <a:cs typeface="Times New Roman" panose="02020603050405020304" pitchFamily="18" charset="0"/>
              </a:defRPr>
            </a:lvl1pPr>
          </a:lstStyle>
          <a:p>
            <a:r>
              <a:rPr lang="en-US" noProof="0" dirty="0"/>
              <a:t>Insert Photo or Drag &amp; Drop your Photo</a:t>
            </a:r>
          </a:p>
        </p:txBody>
      </p:sp>
    </p:spTree>
    <p:extLst>
      <p:ext uri="{BB962C8B-B14F-4D97-AF65-F5344CB8AC3E}">
        <p14:creationId xmlns:p14="http://schemas.microsoft.com/office/powerpoint/2010/main" val="3762657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ll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4F82F76-1F28-4871-AA44-ADE3B29E465F}"/>
              </a:ext>
            </a:extLst>
          </p:cNvPr>
          <p:cNvSpPr/>
          <p:nvPr userDrawn="1"/>
        </p:nvSpPr>
        <p:spPr>
          <a:xfrm>
            <a:off x="1066800" y="1009665"/>
            <a:ext cx="7056969" cy="4847145"/>
          </a:xfrm>
          <a:prstGeom prst="rect">
            <a:avLst/>
          </a:prstGeom>
          <a:solidFill>
            <a:schemeClr val="bg1"/>
          </a:solidFill>
          <a:ln w="82550" cmpd="thickThin">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hasCustomPrompt="1"/>
          </p:nvPr>
        </p:nvSpPr>
        <p:spPr>
          <a:xfrm>
            <a:off x="8216900" y="982132"/>
            <a:ext cx="2679698" cy="1412725"/>
          </a:xfrm>
        </p:spPr>
        <p:txBody>
          <a:bodyPr anchor="t"/>
          <a:lstStyle>
            <a:lvl1pPr algn="r">
              <a:defRPr/>
            </a:lvl1pPr>
          </a:lstStyle>
          <a:p>
            <a:r>
              <a:rPr lang="en-US" noProof="0"/>
              <a:t>Click to title</a:t>
            </a:r>
          </a:p>
        </p:txBody>
      </p:sp>
      <p:sp>
        <p:nvSpPr>
          <p:cNvPr id="4" name="Date Placeholder 3"/>
          <p:cNvSpPr>
            <a:spLocks noGrp="1"/>
          </p:cNvSpPr>
          <p:nvPr>
            <p:ph type="dt" sz="half" idx="10"/>
          </p:nvPr>
        </p:nvSpPr>
        <p:spPr/>
        <p:txBody>
          <a:bodyPr/>
          <a:lstStyle/>
          <a:p>
            <a:fld id="{846CE7D5-CF57-46EF-B807-FDD0502418D4}" type="datetimeFigureOut">
              <a:rPr lang="en-US" noProof="0" smtClean="0"/>
              <a:t>5/29/2023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1" name="Picture Placeholder 10">
            <a:extLst>
              <a:ext uri="{FF2B5EF4-FFF2-40B4-BE49-F238E27FC236}">
                <a16:creationId xmlns:a16="http://schemas.microsoft.com/office/drawing/2014/main" id="{087D12F9-00B3-48A4-8EFB-78ACCA9F99DC}"/>
              </a:ext>
            </a:extLst>
          </p:cNvPr>
          <p:cNvSpPr>
            <a:spLocks noGrp="1"/>
          </p:cNvSpPr>
          <p:nvPr>
            <p:ph type="pic" sz="quarter" idx="13" hasCustomPrompt="1"/>
          </p:nvPr>
        </p:nvSpPr>
        <p:spPr>
          <a:xfrm>
            <a:off x="5482052" y="1318687"/>
            <a:ext cx="2338493" cy="2881988"/>
          </a:xfrm>
          <a:solidFill>
            <a:schemeClr val="bg1">
              <a:lumMod val="95000"/>
            </a:schemeClr>
          </a:solidFill>
        </p:spPr>
        <p:txBody>
          <a:bodyPr anchor="ctr"/>
          <a:lstStyle>
            <a:lvl1pPr marL="0" indent="0" algn="ctr">
              <a:buNone/>
              <a:defRPr sz="1200" i="1"/>
            </a:lvl1pPr>
          </a:lstStyle>
          <a:p>
            <a:r>
              <a:rPr lang="en-US" noProof="0" dirty="0"/>
              <a:t>Pictures of buildings</a:t>
            </a:r>
          </a:p>
        </p:txBody>
      </p:sp>
      <p:sp>
        <p:nvSpPr>
          <p:cNvPr id="12" name="Picture Placeholder 10">
            <a:extLst>
              <a:ext uri="{FF2B5EF4-FFF2-40B4-BE49-F238E27FC236}">
                <a16:creationId xmlns:a16="http://schemas.microsoft.com/office/drawing/2014/main" id="{242B44F9-2E79-4910-8D1A-CE37EF05242B}"/>
              </a:ext>
            </a:extLst>
          </p:cNvPr>
          <p:cNvSpPr>
            <a:spLocks noGrp="1"/>
          </p:cNvSpPr>
          <p:nvPr>
            <p:ph type="pic" sz="quarter" idx="14" hasCustomPrompt="1"/>
          </p:nvPr>
        </p:nvSpPr>
        <p:spPr>
          <a:xfrm>
            <a:off x="1374222" y="3128436"/>
            <a:ext cx="3974629" cy="2424639"/>
          </a:xfrm>
          <a:solidFill>
            <a:schemeClr val="bg1">
              <a:lumMod val="95000"/>
            </a:schemeClr>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 Pictures of jobs</a:t>
            </a:r>
          </a:p>
        </p:txBody>
      </p:sp>
      <p:sp>
        <p:nvSpPr>
          <p:cNvPr id="13" name="Picture Placeholder 10">
            <a:extLst>
              <a:ext uri="{FF2B5EF4-FFF2-40B4-BE49-F238E27FC236}">
                <a16:creationId xmlns:a16="http://schemas.microsoft.com/office/drawing/2014/main" id="{68412D06-1A64-446B-8E3E-026437ADFB5D}"/>
              </a:ext>
            </a:extLst>
          </p:cNvPr>
          <p:cNvSpPr>
            <a:spLocks noGrp="1"/>
          </p:cNvSpPr>
          <p:nvPr>
            <p:ph type="pic" sz="quarter" idx="15" hasCustomPrompt="1"/>
          </p:nvPr>
        </p:nvSpPr>
        <p:spPr>
          <a:xfrm>
            <a:off x="3600451" y="1318687"/>
            <a:ext cx="1748400" cy="1680173"/>
          </a:xfrm>
          <a:solidFill>
            <a:schemeClr val="bg1">
              <a:lumMod val="95000"/>
            </a:schemeClr>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Pictures of transportation</a:t>
            </a:r>
          </a:p>
        </p:txBody>
      </p:sp>
      <p:sp>
        <p:nvSpPr>
          <p:cNvPr id="14" name="Picture Placeholder 10">
            <a:extLst>
              <a:ext uri="{FF2B5EF4-FFF2-40B4-BE49-F238E27FC236}">
                <a16:creationId xmlns:a16="http://schemas.microsoft.com/office/drawing/2014/main" id="{3152ED43-82C8-44B9-8B8E-2C0C9CEB1F19}"/>
              </a:ext>
            </a:extLst>
          </p:cNvPr>
          <p:cNvSpPr>
            <a:spLocks noGrp="1"/>
          </p:cNvSpPr>
          <p:nvPr>
            <p:ph type="pic" sz="quarter" idx="16" hasCustomPrompt="1"/>
          </p:nvPr>
        </p:nvSpPr>
        <p:spPr>
          <a:xfrm>
            <a:off x="1374222" y="1318687"/>
            <a:ext cx="2093027" cy="1680173"/>
          </a:xfrm>
          <a:solidFill>
            <a:schemeClr val="bg1">
              <a:lumMod val="95000"/>
            </a:schemeClr>
          </a:solidFill>
        </p:spPr>
        <p:txBody>
          <a:bodyPr anchor="ctr"/>
          <a:lstStyle>
            <a:lvl1pPr marL="0" indent="0" algn="ctr">
              <a:buNone/>
              <a:defRPr sz="1200" i="1"/>
            </a:lvl1pPr>
          </a:lstStyle>
          <a:p>
            <a:r>
              <a:rPr lang="en-US" noProof="0" dirty="0"/>
              <a:t>Pictures of clothing</a:t>
            </a:r>
          </a:p>
        </p:txBody>
      </p:sp>
      <p:sp>
        <p:nvSpPr>
          <p:cNvPr id="19" name="Picture Placeholder 10">
            <a:extLst>
              <a:ext uri="{FF2B5EF4-FFF2-40B4-BE49-F238E27FC236}">
                <a16:creationId xmlns:a16="http://schemas.microsoft.com/office/drawing/2014/main" id="{0BCC3DC8-BDE4-4B07-A8CA-0321A364356B}"/>
              </a:ext>
            </a:extLst>
          </p:cNvPr>
          <p:cNvSpPr>
            <a:spLocks noGrp="1"/>
          </p:cNvSpPr>
          <p:nvPr>
            <p:ph type="pic" sz="quarter" idx="17" hasCustomPrompt="1"/>
          </p:nvPr>
        </p:nvSpPr>
        <p:spPr>
          <a:xfrm>
            <a:off x="5482052" y="4333875"/>
            <a:ext cx="2338493" cy="1219200"/>
          </a:xfrm>
          <a:solidFill>
            <a:schemeClr val="bg1">
              <a:lumMod val="95000"/>
            </a:schemeClr>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Pictures of other items that capture the era</a:t>
            </a:r>
          </a:p>
        </p:txBody>
      </p:sp>
      <p:sp>
        <p:nvSpPr>
          <p:cNvPr id="21" name="Text Placeholder 20">
            <a:extLst>
              <a:ext uri="{FF2B5EF4-FFF2-40B4-BE49-F238E27FC236}">
                <a16:creationId xmlns:a16="http://schemas.microsoft.com/office/drawing/2014/main" id="{2E769B50-B286-4700-AFD4-EFDA8F2FBA04}"/>
              </a:ext>
            </a:extLst>
          </p:cNvPr>
          <p:cNvSpPr>
            <a:spLocks noGrp="1"/>
          </p:cNvSpPr>
          <p:nvPr>
            <p:ph type="body" sz="quarter" idx="18" hasCustomPrompt="1"/>
          </p:nvPr>
        </p:nvSpPr>
        <p:spPr>
          <a:xfrm>
            <a:off x="8216900" y="2507046"/>
            <a:ext cx="2679698" cy="3349763"/>
          </a:xfrm>
        </p:spPr>
        <p:txBody>
          <a:bodyPr/>
          <a:lstStyle>
            <a:lvl1pPr marL="0" indent="0" algn="r">
              <a:buNone/>
              <a:defRPr/>
            </a:lvl1pPr>
            <a:lvl2pPr marL="457200" indent="0" algn="r">
              <a:buNone/>
              <a:defRPr/>
            </a:lvl2pPr>
            <a:lvl3pPr marL="914400" indent="0" algn="r">
              <a:buNone/>
              <a:defRPr/>
            </a:lvl3pPr>
            <a:lvl4pPr marL="1371600" indent="0" algn="r">
              <a:buNone/>
              <a:defRPr/>
            </a:lvl4pPr>
            <a:lvl5pPr marL="1828800" indent="0" algn="r">
              <a:buNone/>
              <a:defRPr/>
            </a:lvl5pPr>
          </a:lstStyle>
          <a:p>
            <a:pPr lvl="0"/>
            <a:r>
              <a:rPr lang="en-US" noProof="0"/>
              <a:t>Subheader</a:t>
            </a:r>
          </a:p>
        </p:txBody>
      </p:sp>
    </p:spTree>
    <p:extLst>
      <p:ext uri="{BB962C8B-B14F-4D97-AF65-F5344CB8AC3E}">
        <p14:creationId xmlns:p14="http://schemas.microsoft.com/office/powerpoint/2010/main" val="4260075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Photo">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CE66FB-7564-43B1-9A0A-6594394A243B}"/>
              </a:ext>
            </a:extLst>
          </p:cNvPr>
          <p:cNvSpPr/>
          <p:nvPr userDrawn="1"/>
        </p:nvSpPr>
        <p:spPr>
          <a:xfrm>
            <a:off x="476250" y="476250"/>
            <a:ext cx="11239500" cy="592455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10">
            <a:extLst>
              <a:ext uri="{FF2B5EF4-FFF2-40B4-BE49-F238E27FC236}">
                <a16:creationId xmlns:a16="http://schemas.microsoft.com/office/drawing/2014/main" id="{D335E96D-A567-4898-B2BA-3B8C2F40BA6E}"/>
              </a:ext>
            </a:extLst>
          </p:cNvPr>
          <p:cNvSpPr>
            <a:spLocks noGrp="1"/>
          </p:cNvSpPr>
          <p:nvPr>
            <p:ph type="pic" sz="quarter" idx="10" hasCustomPrompt="1"/>
          </p:nvPr>
        </p:nvSpPr>
        <p:spPr>
          <a:xfrm>
            <a:off x="552000" y="567000"/>
            <a:ext cx="11088000" cy="5724000"/>
          </a:xfrm>
          <a:solidFill>
            <a:schemeClr val="bg1">
              <a:lumMod val="95000"/>
            </a:schemeClr>
          </a:solidFill>
        </p:spPr>
        <p:txBody>
          <a:bodyPr anchor="ctr"/>
          <a:lstStyle>
            <a:lvl1pPr marL="0" indent="0" algn="ctr">
              <a:buNone/>
              <a:defRPr sz="1600" i="1">
                <a:solidFill>
                  <a:schemeClr val="tx1">
                    <a:lumMod val="85000"/>
                    <a:lumOff val="15000"/>
                  </a:schemeClr>
                </a:solidFill>
              </a:defRPr>
            </a:lvl1pPr>
          </a:lstStyle>
          <a:p>
            <a:r>
              <a:rPr lang="en-US" noProof="0" dirty="0"/>
              <a:t>Insert an iconic picture from the era</a:t>
            </a:r>
          </a:p>
        </p:txBody>
      </p:sp>
      <p:sp>
        <p:nvSpPr>
          <p:cNvPr id="2" name="Title 1"/>
          <p:cNvSpPr>
            <a:spLocks noGrp="1"/>
          </p:cNvSpPr>
          <p:nvPr>
            <p:ph type="title"/>
          </p:nvPr>
        </p:nvSpPr>
        <p:spPr>
          <a:xfrm>
            <a:off x="1295402" y="692939"/>
            <a:ext cx="9601196" cy="751418"/>
          </a:xfrm>
        </p:spPr>
        <p:txBody>
          <a:bodyPr/>
          <a:lstStyle/>
          <a:p>
            <a:r>
              <a:rPr lang="en-US" noProof="0"/>
              <a:t>Click to edit Master title style</a:t>
            </a:r>
          </a:p>
        </p:txBody>
      </p:sp>
      <p:pic>
        <p:nvPicPr>
          <p:cNvPr id="7" name="Picture 6" descr="HD-PanelContent-GrommetsCombined.png">
            <a:extLst>
              <a:ext uri="{FF2B5EF4-FFF2-40B4-BE49-F238E27FC236}">
                <a16:creationId xmlns:a16="http://schemas.microsoft.com/office/drawing/2014/main" id="{EE5D561D-B993-4D57-A306-77777AD9090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28661" y="631069"/>
            <a:ext cx="240481" cy="238041"/>
          </a:xfrm>
          <a:prstGeom prst="ellipse">
            <a:avLst/>
          </a:prstGeom>
          <a:effectLst>
            <a:outerShdw blurRad="12700" dir="2700000" sx="102000" sy="102000" algn="tl" rotWithShape="0">
              <a:prstClr val="black">
                <a:alpha val="40000"/>
              </a:prstClr>
            </a:outerShdw>
          </a:effectLst>
        </p:spPr>
      </p:pic>
      <p:pic>
        <p:nvPicPr>
          <p:cNvPr id="8" name="Picture 7" descr="HD-PanelContent-GrommetsCombined.png">
            <a:extLst>
              <a:ext uri="{FF2B5EF4-FFF2-40B4-BE49-F238E27FC236}">
                <a16:creationId xmlns:a16="http://schemas.microsoft.com/office/drawing/2014/main" id="{56E46F13-579D-42C5-8CB9-411911275FA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1322858" y="631069"/>
            <a:ext cx="240481" cy="238041"/>
          </a:xfrm>
          <a:prstGeom prst="ellipse">
            <a:avLst/>
          </a:prstGeom>
          <a:effectLst>
            <a:outerShdw blurRad="12700" dir="2700000" sx="102000" sy="102000" algn="tl" rotWithShape="0">
              <a:prstClr val="black">
                <a:alpha val="40000"/>
              </a:prstClr>
            </a:outerShdw>
          </a:effectLst>
        </p:spPr>
      </p:pic>
      <p:pic>
        <p:nvPicPr>
          <p:cNvPr id="9" name="Picture 8" descr="HD-PanelContent-GrommetsCombined.png">
            <a:extLst>
              <a:ext uri="{FF2B5EF4-FFF2-40B4-BE49-F238E27FC236}">
                <a16:creationId xmlns:a16="http://schemas.microsoft.com/office/drawing/2014/main" id="{E055F617-AE0E-412B-BD58-B6C6F1E57E2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28661" y="5996029"/>
            <a:ext cx="240481" cy="238041"/>
          </a:xfrm>
          <a:prstGeom prst="ellipse">
            <a:avLst/>
          </a:prstGeom>
          <a:effectLst>
            <a:outerShdw blurRad="12700" dir="2700000" sx="102000" sy="102000" algn="tl" rotWithShape="0">
              <a:prstClr val="black">
                <a:alpha val="40000"/>
              </a:prstClr>
            </a:outerShdw>
          </a:effectLst>
        </p:spPr>
      </p:pic>
      <p:pic>
        <p:nvPicPr>
          <p:cNvPr id="10" name="Picture 9" descr="HD-PanelContent-GrommetsCombined.png">
            <a:extLst>
              <a:ext uri="{FF2B5EF4-FFF2-40B4-BE49-F238E27FC236}">
                <a16:creationId xmlns:a16="http://schemas.microsoft.com/office/drawing/2014/main" id="{E6A3ABD2-1E11-490E-83ED-21CCB187892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1322858" y="5996029"/>
            <a:ext cx="240481" cy="238041"/>
          </a:xfrm>
          <a:prstGeom prst="ellipse">
            <a:avLst/>
          </a:prstGeom>
          <a:effectLst>
            <a:outerShdw blurRad="12700" dir="2700000" sx="102000" sy="102000" algn="tl" rotWithShape="0">
              <a:prstClr val="black">
                <a:alpha val="40000"/>
              </a:prstClr>
            </a:outerShdw>
          </a:effectLst>
        </p:spPr>
      </p:pic>
    </p:spTree>
    <p:extLst>
      <p:ext uri="{BB962C8B-B14F-4D97-AF65-F5344CB8AC3E}">
        <p14:creationId xmlns:p14="http://schemas.microsoft.com/office/powerpoint/2010/main" val="2818287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 Right Photo">
    <p:spTree>
      <p:nvGrpSpPr>
        <p:cNvPr id="1" name=""/>
        <p:cNvGrpSpPr/>
        <p:nvPr/>
      </p:nvGrpSpPr>
      <p:grpSpPr>
        <a:xfrm>
          <a:off x="0" y="0"/>
          <a:ext cx="0" cy="0"/>
          <a:chOff x="0" y="0"/>
          <a:chExt cx="0" cy="0"/>
        </a:xfrm>
      </p:grpSpPr>
      <p:cxnSp>
        <p:nvCxnSpPr>
          <p:cNvPr id="8" name="Straight Connector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3" y="982132"/>
            <a:ext cx="3580380" cy="1303867"/>
          </a:xfrm>
        </p:spPr>
        <p:txBody>
          <a:bodyPr/>
          <a:lstStyle>
            <a:lvl1pPr algn="l">
              <a:defRPr/>
            </a:lvl1pPr>
          </a:lstStyle>
          <a:p>
            <a:r>
              <a:rPr lang="en-US" noProof="0"/>
              <a:t>Click to edit title</a:t>
            </a:r>
          </a:p>
        </p:txBody>
      </p:sp>
      <p:sp>
        <p:nvSpPr>
          <p:cNvPr id="3" name="Content Placeholder 2"/>
          <p:cNvSpPr>
            <a:spLocks noGrp="1"/>
          </p:cNvSpPr>
          <p:nvPr>
            <p:ph sz="half" idx="1"/>
          </p:nvPr>
        </p:nvSpPr>
        <p:spPr>
          <a:xfrm>
            <a:off x="1295401" y="2560320"/>
            <a:ext cx="3580381" cy="3310128"/>
          </a:xfrm>
        </p:spPr>
        <p:txBody>
          <a:bodyPr>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846CE7D5-CF57-46EF-B807-FDD0502418D4}" type="datetimeFigureOut">
              <a:rPr lang="en-US" noProof="0" smtClean="0"/>
              <a:t>5/29/2023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0" name="Parallelogram 9">
            <a:extLst>
              <a:ext uri="{FF2B5EF4-FFF2-40B4-BE49-F238E27FC236}">
                <a16:creationId xmlns:a16="http://schemas.microsoft.com/office/drawing/2014/main" id="{9C4F6082-2952-43DC-9B9C-74C88B262CE9}"/>
              </a:ext>
            </a:extLst>
          </p:cNvPr>
          <p:cNvSpPr/>
          <p:nvPr userDrawn="1"/>
        </p:nvSpPr>
        <p:spPr>
          <a:xfrm rot="5400000">
            <a:off x="6801681" y="1316976"/>
            <a:ext cx="4037344" cy="5975391"/>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Rounded Corners 10">
            <a:extLst>
              <a:ext uri="{FF2B5EF4-FFF2-40B4-BE49-F238E27FC236}">
                <a16:creationId xmlns:a16="http://schemas.microsoft.com/office/drawing/2014/main" id="{67618976-780E-4131-85CD-66F013F5ACDE}"/>
              </a:ext>
            </a:extLst>
          </p:cNvPr>
          <p:cNvSpPr/>
          <p:nvPr userDrawn="1"/>
        </p:nvSpPr>
        <p:spPr>
          <a:xfrm rot="-120000">
            <a:off x="5372113" y="869568"/>
            <a:ext cx="5703690" cy="4902845"/>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5584031" y="1077708"/>
            <a:ext cx="5279854" cy="4486565"/>
          </a:xfrm>
          <a:solidFill>
            <a:schemeClr val="tx1">
              <a:lumMod val="75000"/>
              <a:lumOff val="25000"/>
            </a:schemeClr>
          </a:solidFill>
          <a:effectLst>
            <a:innerShdw blurRad="25400" dist="12700" dir="13500000">
              <a:prstClr val="black">
                <a:alpha val="16000"/>
              </a:prstClr>
            </a:innerShdw>
          </a:effectLst>
        </p:spPr>
        <p:txBody>
          <a:bodyPr lIns="180000" rIns="180000" anchor="ctr"/>
          <a:lstStyle>
            <a:lvl1pPr marL="0" indent="0" algn="ctr">
              <a:buNone/>
              <a:defRPr sz="1600" i="1">
                <a:solidFill>
                  <a:schemeClr val="bg1"/>
                </a:solidFill>
                <a:latin typeface="+mn-lt"/>
                <a:cs typeface="Times New Roman" panose="02020603050405020304" pitchFamily="18" charset="0"/>
              </a:defRPr>
            </a:lvl1pPr>
          </a:lstStyle>
          <a:p>
            <a:r>
              <a:rPr lang="en-US" noProof="0" dirty="0"/>
              <a:t>Insert Photo or Drag &amp; Drop your Photo</a:t>
            </a:r>
          </a:p>
        </p:txBody>
      </p:sp>
    </p:spTree>
    <p:extLst>
      <p:ext uri="{BB962C8B-B14F-4D97-AF65-F5344CB8AC3E}">
        <p14:creationId xmlns:p14="http://schemas.microsoft.com/office/powerpoint/2010/main" val="168386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 Content Alt">
    <p:spTree>
      <p:nvGrpSpPr>
        <p:cNvPr id="1" name=""/>
        <p:cNvGrpSpPr/>
        <p:nvPr/>
      </p:nvGrpSpPr>
      <p:grpSpPr>
        <a:xfrm>
          <a:off x="0" y="0"/>
          <a:ext cx="0" cy="0"/>
          <a:chOff x="0" y="0"/>
          <a:chExt cx="0" cy="0"/>
        </a:xfrm>
      </p:grpSpPr>
      <p:pic>
        <p:nvPicPr>
          <p:cNvPr id="9" name="Picture 8" descr="HD-PanelContent-GrommetsCombined.png">
            <a:extLst>
              <a:ext uri="{FF2B5EF4-FFF2-40B4-BE49-F238E27FC236}">
                <a16:creationId xmlns:a16="http://schemas.microsoft.com/office/drawing/2014/main" id="{7BD0150C-9F76-4D95-80BF-675693B48FA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cxnSp>
        <p:nvCxnSpPr>
          <p:cNvPr id="7" name="Straight Connector 6"/>
          <p:cNvCxnSpPr>
            <a:cxnSpLocks/>
          </p:cNvCxnSpPr>
          <p:nvPr/>
        </p:nvCxnSpPr>
        <p:spPr>
          <a:xfrm>
            <a:off x="1295401" y="2421466"/>
            <a:ext cx="4669665"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2" y="982132"/>
            <a:ext cx="4669664" cy="1303867"/>
          </a:xfrm>
        </p:spPr>
        <p:txBody>
          <a:bodyPr/>
          <a:lstStyle/>
          <a:p>
            <a:r>
              <a:rPr lang="en-US" dirty="0"/>
              <a:t>Click to edit title</a:t>
            </a:r>
          </a:p>
        </p:txBody>
      </p:sp>
      <p:sp>
        <p:nvSpPr>
          <p:cNvPr id="3" name="Content Placeholder 2"/>
          <p:cNvSpPr>
            <a:spLocks noGrp="1"/>
          </p:cNvSpPr>
          <p:nvPr>
            <p:ph idx="1"/>
          </p:nvPr>
        </p:nvSpPr>
        <p:spPr>
          <a:xfrm>
            <a:off x="1295401" y="2556932"/>
            <a:ext cx="4669666" cy="33189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sp>
        <p:nvSpPr>
          <p:cNvPr id="11" name="Content Placeholder 2">
            <a:extLst>
              <a:ext uri="{FF2B5EF4-FFF2-40B4-BE49-F238E27FC236}">
                <a16:creationId xmlns:a16="http://schemas.microsoft.com/office/drawing/2014/main" id="{68FEA8B0-7C15-481C-885B-E54C78BC32E7}"/>
              </a:ext>
            </a:extLst>
          </p:cNvPr>
          <p:cNvSpPr>
            <a:spLocks noGrp="1"/>
          </p:cNvSpPr>
          <p:nvPr>
            <p:ph idx="13"/>
          </p:nvPr>
        </p:nvSpPr>
        <p:spPr>
          <a:xfrm>
            <a:off x="6226935" y="982132"/>
            <a:ext cx="4669666" cy="41265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13">
            <a:extLst>
              <a:ext uri="{FF2B5EF4-FFF2-40B4-BE49-F238E27FC236}">
                <a16:creationId xmlns:a16="http://schemas.microsoft.com/office/drawing/2014/main" id="{8DCEB7F9-6056-41AE-93D6-C5D4C94C8F50}"/>
              </a:ext>
            </a:extLst>
          </p:cNvPr>
          <p:cNvSpPr>
            <a:spLocks noGrp="1"/>
          </p:cNvSpPr>
          <p:nvPr>
            <p:ph type="body" sz="quarter" idx="14" hasCustomPrompt="1"/>
          </p:nvPr>
        </p:nvSpPr>
        <p:spPr>
          <a:xfrm rot="21043309">
            <a:off x="8122162" y="5338536"/>
            <a:ext cx="2746356" cy="425315"/>
          </a:xfrm>
        </p:spPr>
        <p:txBody>
          <a:bodyPr/>
          <a:lstStyle>
            <a:lvl1pPr marL="0" indent="0" algn="r">
              <a:buNone/>
              <a:defRPr i="0">
                <a:latin typeface="Lucida Handwriting" panose="03010101010101010101" pitchFamily="66"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Generation XYZ</a:t>
            </a:r>
            <a:endParaRPr lang="en-ZA" dirty="0"/>
          </a:p>
        </p:txBody>
      </p:sp>
    </p:spTree>
    <p:extLst>
      <p:ext uri="{BB962C8B-B14F-4D97-AF65-F5344CB8AC3E}">
        <p14:creationId xmlns:p14="http://schemas.microsoft.com/office/powerpoint/2010/main" val="1455771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Points">
    <p:spTree>
      <p:nvGrpSpPr>
        <p:cNvPr id="1" name=""/>
        <p:cNvGrpSpPr/>
        <p:nvPr/>
      </p:nvGrpSpPr>
      <p:grpSpPr>
        <a:xfrm>
          <a:off x="0" y="0"/>
          <a:ext cx="0" cy="0"/>
          <a:chOff x="0" y="0"/>
          <a:chExt cx="0" cy="0"/>
        </a:xfrm>
      </p:grpSpPr>
      <p:sp>
        <p:nvSpPr>
          <p:cNvPr id="2" name="Title 1"/>
          <p:cNvSpPr>
            <a:spLocks noGrp="1"/>
          </p:cNvSpPr>
          <p:nvPr>
            <p:ph type="title"/>
          </p:nvPr>
        </p:nvSpPr>
        <p:spPr>
          <a:xfrm>
            <a:off x="1295400" y="979709"/>
            <a:ext cx="9601197"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1295400" y="3073155"/>
            <a:ext cx="9601197" cy="520392"/>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cxnSp>
        <p:nvCxnSpPr>
          <p:cNvPr id="16" name="Straight Connector 15"/>
          <p:cNvCxnSpPr/>
          <p:nvPr/>
        </p:nvCxnSpPr>
        <p:spPr>
          <a:xfrm>
            <a:off x="2012723" y="2937688"/>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8" name="Content Placeholder 2">
            <a:extLst>
              <a:ext uri="{FF2B5EF4-FFF2-40B4-BE49-F238E27FC236}">
                <a16:creationId xmlns:a16="http://schemas.microsoft.com/office/drawing/2014/main" id="{4202A890-9091-4399-80AF-8AF212A1ED43}"/>
              </a:ext>
            </a:extLst>
          </p:cNvPr>
          <p:cNvSpPr>
            <a:spLocks noGrp="1"/>
          </p:cNvSpPr>
          <p:nvPr>
            <p:ph idx="13" hasCustomPrompt="1"/>
          </p:nvPr>
        </p:nvSpPr>
        <p:spPr>
          <a:xfrm>
            <a:off x="1295401" y="3864479"/>
            <a:ext cx="2952000" cy="1109133"/>
          </a:xfrm>
          <a:ln w="44450" cap="sq" cmpd="thinThick">
            <a:solidFill>
              <a:schemeClr val="accent1"/>
            </a:solidFill>
            <a:miter lim="800000"/>
          </a:ln>
        </p:spPr>
        <p:txBody>
          <a:bodyPr anchor="ctr"/>
          <a:lstStyle>
            <a:lvl1pPr marL="0" indent="0" algn="ctr">
              <a:buNone/>
              <a:defRPr/>
            </a:lvl1pPr>
            <a:lvl2pPr marL="457200" indent="0" algn="ctr">
              <a:buNone/>
              <a:defRPr/>
            </a:lvl2pPr>
            <a:lvl3pPr marL="914400" indent="0" algn="ctr">
              <a:buNone/>
              <a:defRPr/>
            </a:lvl3pPr>
          </a:lstStyle>
          <a:p>
            <a:pPr lvl="0"/>
            <a:r>
              <a:rPr lang="en-US" dirty="0"/>
              <a:t>Description</a:t>
            </a:r>
          </a:p>
        </p:txBody>
      </p:sp>
      <p:sp>
        <p:nvSpPr>
          <p:cNvPr id="9" name="Content Placeholder 2">
            <a:extLst>
              <a:ext uri="{FF2B5EF4-FFF2-40B4-BE49-F238E27FC236}">
                <a16:creationId xmlns:a16="http://schemas.microsoft.com/office/drawing/2014/main" id="{F1661F6C-2BB1-41AF-BF4C-144E940F7B25}"/>
              </a:ext>
            </a:extLst>
          </p:cNvPr>
          <p:cNvSpPr>
            <a:spLocks noGrp="1"/>
          </p:cNvSpPr>
          <p:nvPr>
            <p:ph idx="14" hasCustomPrompt="1"/>
          </p:nvPr>
        </p:nvSpPr>
        <p:spPr>
          <a:xfrm>
            <a:off x="4620000" y="3864479"/>
            <a:ext cx="2952000" cy="1109133"/>
          </a:xfrm>
          <a:ln w="44450" cap="sq" cmpd="thinThick">
            <a:solidFill>
              <a:schemeClr val="accent3"/>
            </a:solidFill>
            <a:miter lim="800000"/>
          </a:ln>
        </p:spPr>
        <p:txBody>
          <a:bodyPr anchor="ctr"/>
          <a:lstStyle>
            <a:lvl1pPr marL="0" indent="0" algn="ctr">
              <a:buNone/>
              <a:defRPr/>
            </a:lvl1pPr>
            <a:lvl2pPr marL="457200" indent="0" algn="ctr">
              <a:buNone/>
              <a:defRPr/>
            </a:lvl2pPr>
            <a:lvl3pPr marL="914400" indent="0" algn="ctr">
              <a:buNone/>
              <a:defRPr/>
            </a:lvl3pPr>
          </a:lstStyle>
          <a:p>
            <a:pPr lvl="0"/>
            <a:r>
              <a:rPr lang="en-US" dirty="0"/>
              <a:t>Description</a:t>
            </a:r>
          </a:p>
        </p:txBody>
      </p:sp>
      <p:sp>
        <p:nvSpPr>
          <p:cNvPr id="10" name="Content Placeholder 2">
            <a:extLst>
              <a:ext uri="{FF2B5EF4-FFF2-40B4-BE49-F238E27FC236}">
                <a16:creationId xmlns:a16="http://schemas.microsoft.com/office/drawing/2014/main" id="{3AFB258B-8362-4F6C-94EF-7C1F32CEBF2D}"/>
              </a:ext>
            </a:extLst>
          </p:cNvPr>
          <p:cNvSpPr>
            <a:spLocks noGrp="1"/>
          </p:cNvSpPr>
          <p:nvPr>
            <p:ph idx="15" hasCustomPrompt="1"/>
          </p:nvPr>
        </p:nvSpPr>
        <p:spPr>
          <a:xfrm>
            <a:off x="7944598" y="3864479"/>
            <a:ext cx="2952000" cy="1109133"/>
          </a:xfrm>
          <a:ln w="44450" cap="sq" cmpd="thinThick">
            <a:solidFill>
              <a:schemeClr val="accent2"/>
            </a:solidFill>
            <a:miter lim="800000"/>
          </a:ln>
        </p:spPr>
        <p:txBody>
          <a:bodyPr anchor="ctr"/>
          <a:lstStyle>
            <a:lvl1pPr marL="0" indent="0" algn="ctr">
              <a:buNone/>
              <a:defRPr/>
            </a:lvl1pPr>
            <a:lvl2pPr marL="457200" indent="0" algn="ctr">
              <a:buNone/>
              <a:defRPr/>
            </a:lvl2pPr>
            <a:lvl3pPr marL="914400" indent="0" algn="ctr">
              <a:buNone/>
              <a:defRPr/>
            </a:lvl3pPr>
          </a:lstStyle>
          <a:p>
            <a:pPr lvl="0"/>
            <a:r>
              <a:rPr lang="en-US" dirty="0"/>
              <a:t>Description</a:t>
            </a:r>
          </a:p>
        </p:txBody>
      </p:sp>
    </p:spTree>
    <p:extLst>
      <p:ext uri="{BB962C8B-B14F-4D97-AF65-F5344CB8AC3E}">
        <p14:creationId xmlns:p14="http://schemas.microsoft.com/office/powerpoint/2010/main" val="36728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46CE7D5-CF57-46EF-B807-FDD0502418D4}" type="datetimeFigureOut">
              <a:rPr lang="en-US" smtClean="0"/>
              <a:t>5/29/2023</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30EA680-D336-4FF7-8B7A-9848BB0A1C32}" type="slidenum">
              <a:rPr lang="en-US" smtClean="0"/>
              <a:t>‹#›</a:t>
            </a:fld>
            <a:endParaRPr lang="en-US" dirty="0"/>
          </a:p>
        </p:txBody>
      </p:sp>
    </p:spTree>
    <p:extLst>
      <p:ext uri="{BB962C8B-B14F-4D97-AF65-F5344CB8AC3E}">
        <p14:creationId xmlns:p14="http://schemas.microsoft.com/office/powerpoint/2010/main" val="543425805"/>
      </p:ext>
    </p:extLst>
  </p:cSld>
  <p:clrMap bg1="lt1" tx1="dk1" bg2="lt2" tx2="dk2" accent1="accent1" accent2="accent2" accent3="accent3" accent4="accent4" accent5="accent5" accent6="accent6" hlink="hlink" folHlink="folHlink"/>
  <p:sldLayoutIdLst>
    <p:sldLayoutId id="2147484169" r:id="rId1"/>
    <p:sldLayoutId id="2147484170" r:id="rId2"/>
    <p:sldLayoutId id="2147484186" r:id="rId3"/>
    <p:sldLayoutId id="2147484187" r:id="rId4"/>
    <p:sldLayoutId id="2147484188" r:id="rId5"/>
    <p:sldLayoutId id="2147484189" r:id="rId6"/>
    <p:sldLayoutId id="2147484190" r:id="rId7"/>
    <p:sldLayoutId id="2147484191" r:id="rId8"/>
    <p:sldLayoutId id="2147484192" r:id="rId9"/>
    <p:sldLayoutId id="2147484171" r:id="rId10"/>
    <p:sldLayoutId id="2147484172" r:id="rId11"/>
    <p:sldLayoutId id="2147484173" r:id="rId12"/>
    <p:sldLayoutId id="2147484193" r:id="rId13"/>
    <p:sldLayoutId id="2147484194" r:id="rId14"/>
    <p:sldLayoutId id="2147484174" r:id="rId15"/>
    <p:sldLayoutId id="2147484195" r:id="rId16"/>
    <p:sldLayoutId id="214748417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35.GIF"/><Relationship Id="rId2" Type="http://schemas.openxmlformats.org/officeDocument/2006/relationships/image" Target="../media/image34.GIF"/><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36.GIF"/></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39.png"/></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8.png"/><Relationship Id="rId1" Type="http://schemas.openxmlformats.org/officeDocument/2006/relationships/slideLayout" Target="../slideLayouts/slideLayout16.xml"/><Relationship Id="rId5" Type="http://schemas.openxmlformats.org/officeDocument/2006/relationships/image" Target="../media/image42.jpeg"/><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jpeg"/><Relationship Id="rId4" Type="http://schemas.openxmlformats.org/officeDocument/2006/relationships/image" Target="../media/image15.jpeg"/></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Layout" Target="../slideLayouts/slideLayout5.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1.xml"/><Relationship Id="rId6" Type="http://schemas.openxmlformats.org/officeDocument/2006/relationships/image" Target="../media/image32.png"/><Relationship Id="rId5" Type="http://schemas.openxmlformats.org/officeDocument/2006/relationships/image" Target="../media/image8.png"/><Relationship Id="rId4" Type="http://schemas.openxmlformats.org/officeDocument/2006/relationships/image" Target="../media/image31.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92398" y="2453307"/>
            <a:ext cx="6815669" cy="1515533"/>
          </a:xfrm>
        </p:spPr>
        <p:txBody>
          <a:bodyPr/>
          <a:lstStyle/>
          <a:p>
            <a:r>
              <a:rPr lang="en-US" sz="2400" b="1" u="sng" dirty="0">
                <a:solidFill>
                  <a:schemeClr val="tx1"/>
                </a:solidFill>
                <a:latin typeface="Arial" panose="020B0604020202020204" pitchFamily="34" charset="0"/>
                <a:cs typeface="Arial" panose="020B0604020202020204" pitchFamily="34" charset="0"/>
              </a:rPr>
              <a:t>Identification of Natural Remedies for Long COVID Based on Hub Gene Biomarkers and Repurposed Drugs</a:t>
            </a:r>
          </a:p>
        </p:txBody>
      </p:sp>
      <p:sp>
        <p:nvSpPr>
          <p:cNvPr id="3" name="Subtitle 2"/>
          <p:cNvSpPr>
            <a:spLocks noGrp="1"/>
          </p:cNvSpPr>
          <p:nvPr>
            <p:ph type="subTitle" idx="1"/>
          </p:nvPr>
        </p:nvSpPr>
        <p:spPr>
          <a:xfrm>
            <a:off x="2692398" y="4152897"/>
            <a:ext cx="6815669" cy="1320802"/>
          </a:xfrm>
        </p:spPr>
        <p:txBody>
          <a:bodyPr>
            <a:normAutofit/>
          </a:bodyPr>
          <a:lstStyle/>
          <a:p>
            <a:r>
              <a:rPr lang="en-US" sz="2000" b="1" dirty="0">
                <a:latin typeface="Arial" panose="020B0604020202020204" pitchFamily="34" charset="0"/>
                <a:cs typeface="Arial" panose="020B0604020202020204" pitchFamily="34" charset="0"/>
              </a:rPr>
              <a:t>Dinesh Davagandhi</a:t>
            </a:r>
          </a:p>
          <a:p>
            <a:r>
              <a:rPr lang="en-US" sz="2000" dirty="0">
                <a:latin typeface="Arial" panose="020B0604020202020204" pitchFamily="34" charset="0"/>
                <a:cs typeface="Arial" panose="020B0604020202020204" pitchFamily="34" charset="0"/>
              </a:rPr>
              <a:t>Faculty of Health and Life Sciences</a:t>
            </a:r>
          </a:p>
          <a:p>
            <a:r>
              <a:rPr lang="en-US" sz="2000" dirty="0">
                <a:latin typeface="Arial" panose="020B0604020202020204" pitchFamily="34" charset="0"/>
                <a:cs typeface="Arial" panose="020B0604020202020204" pitchFamily="34" charset="0"/>
              </a:rPr>
              <a:t>Supervisor: Dr Suresh Kumar</a:t>
            </a:r>
          </a:p>
        </p:txBody>
      </p:sp>
      <p:pic>
        <p:nvPicPr>
          <p:cNvPr id="1028" name="Picture 4" descr="The Emblem - Management and Science University">
            <a:extLst>
              <a:ext uri="{FF2B5EF4-FFF2-40B4-BE49-F238E27FC236}">
                <a16:creationId xmlns:a16="http://schemas.microsoft.com/office/drawing/2014/main" id="{231E49B8-80E7-461B-AC55-CD4A9994E8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77627" y="1384301"/>
            <a:ext cx="3836746" cy="13739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4B7127F1-F947-4D18-80BC-9CD1BFC60032}"/>
              </a:ext>
            </a:extLst>
          </p:cNvPr>
          <p:cNvPicPr>
            <a:picLocks noChangeAspect="1"/>
          </p:cNvPicPr>
          <p:nvPr/>
        </p:nvPicPr>
        <p:blipFill>
          <a:blip r:embed="rId3"/>
          <a:stretch>
            <a:fillRect/>
          </a:stretch>
        </p:blipFill>
        <p:spPr>
          <a:xfrm>
            <a:off x="-76200" y="-1974"/>
            <a:ext cx="12268200" cy="1169313"/>
          </a:xfrm>
          <a:prstGeom prst="rect">
            <a:avLst/>
          </a:prstGeom>
          <a:ln>
            <a:solidFill>
              <a:schemeClr val="tx1"/>
            </a:solidFill>
          </a:ln>
        </p:spPr>
      </p:pic>
      <p:pic>
        <p:nvPicPr>
          <p:cNvPr id="1032" name="Picture 8" descr="Genetics - Free education icons">
            <a:extLst>
              <a:ext uri="{FF2B5EF4-FFF2-40B4-BE49-F238E27FC236}">
                <a16:creationId xmlns:a16="http://schemas.microsoft.com/office/drawing/2014/main" id="{05CEFCB6-75F8-4AE4-8707-76B3FD4434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3628064" y="5532873"/>
            <a:ext cx="1236421" cy="123642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Drug container - Free healthcare and medical icons">
            <a:extLst>
              <a:ext uri="{FF2B5EF4-FFF2-40B4-BE49-F238E27FC236}">
                <a16:creationId xmlns:a16="http://schemas.microsoft.com/office/drawing/2014/main" id="{20E418F6-1852-4E0D-891B-F0F8680C99D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7887" y="5657756"/>
            <a:ext cx="1111538" cy="111153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Research - Free marketing icons">
            <a:extLst>
              <a:ext uri="{FF2B5EF4-FFF2-40B4-BE49-F238E27FC236}">
                <a16:creationId xmlns:a16="http://schemas.microsoft.com/office/drawing/2014/main" id="{49579CFD-8C48-4440-AA26-4D5BD4A61CD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82827" y="5660981"/>
            <a:ext cx="1111538" cy="1111538"/>
          </a:xfrm>
          <a:prstGeom prst="rect">
            <a:avLst/>
          </a:prstGeom>
          <a:noFill/>
          <a:extLst>
            <a:ext uri="{909E8E84-426E-40DD-AFC4-6F175D3DCCD1}">
              <a14:hiddenFill xmlns:a14="http://schemas.microsoft.com/office/drawing/2010/main">
                <a:solidFill>
                  <a:srgbClr val="FFFFFF"/>
                </a:solidFill>
              </a14:hiddenFill>
            </a:ext>
          </a:extLst>
        </p:spPr>
      </p:pic>
      <p:sp>
        <p:nvSpPr>
          <p:cNvPr id="45" name="Freeform: Shape 44">
            <a:extLst>
              <a:ext uri="{FF2B5EF4-FFF2-40B4-BE49-F238E27FC236}">
                <a16:creationId xmlns:a16="http://schemas.microsoft.com/office/drawing/2014/main" id="{9ADB868D-A2CF-45A5-B40F-ADF51B5C41EE}"/>
              </a:ext>
            </a:extLst>
          </p:cNvPr>
          <p:cNvSpPr/>
          <p:nvPr/>
        </p:nvSpPr>
        <p:spPr>
          <a:xfrm>
            <a:off x="6838949" y="5895133"/>
            <a:ext cx="843877" cy="779883"/>
          </a:xfrm>
          <a:custGeom>
            <a:avLst/>
            <a:gdLst>
              <a:gd name="connsiteX0" fmla="*/ 0 w 781050"/>
              <a:gd name="connsiteY0" fmla="*/ 400892 h 779883"/>
              <a:gd name="connsiteX1" fmla="*/ 342900 w 781050"/>
              <a:gd name="connsiteY1" fmla="*/ 10367 h 779883"/>
              <a:gd name="connsiteX2" fmla="*/ 419100 w 781050"/>
              <a:gd name="connsiteY2" fmla="*/ 772367 h 779883"/>
              <a:gd name="connsiteX3" fmla="*/ 781050 w 781050"/>
              <a:gd name="connsiteY3" fmla="*/ 334217 h 779883"/>
            </a:gdLst>
            <a:ahLst/>
            <a:cxnLst>
              <a:cxn ang="0">
                <a:pos x="connsiteX0" y="connsiteY0"/>
              </a:cxn>
              <a:cxn ang="0">
                <a:pos x="connsiteX1" y="connsiteY1"/>
              </a:cxn>
              <a:cxn ang="0">
                <a:pos x="connsiteX2" y="connsiteY2"/>
              </a:cxn>
              <a:cxn ang="0">
                <a:pos x="connsiteX3" y="connsiteY3"/>
              </a:cxn>
            </a:cxnLst>
            <a:rect l="l" t="t" r="r" b="b"/>
            <a:pathLst>
              <a:path w="781050" h="779883">
                <a:moveTo>
                  <a:pt x="0" y="400892"/>
                </a:moveTo>
                <a:cubicBezTo>
                  <a:pt x="136525" y="174673"/>
                  <a:pt x="273050" y="-51545"/>
                  <a:pt x="342900" y="10367"/>
                </a:cubicBezTo>
                <a:cubicBezTo>
                  <a:pt x="412750" y="72279"/>
                  <a:pt x="346075" y="718392"/>
                  <a:pt x="419100" y="772367"/>
                </a:cubicBezTo>
                <a:cubicBezTo>
                  <a:pt x="492125" y="826342"/>
                  <a:pt x="636587" y="580279"/>
                  <a:pt x="781050" y="334217"/>
                </a:cubicBezTo>
              </a:path>
            </a:pathLst>
          </a:custGeom>
          <a:ln>
            <a:prstDash val="sysDash"/>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MY" dirty="0"/>
          </a:p>
        </p:txBody>
      </p:sp>
      <p:sp>
        <p:nvSpPr>
          <p:cNvPr id="46" name="Freeform: Shape 45">
            <a:extLst>
              <a:ext uri="{FF2B5EF4-FFF2-40B4-BE49-F238E27FC236}">
                <a16:creationId xmlns:a16="http://schemas.microsoft.com/office/drawing/2014/main" id="{D34DBB6D-1326-4BFD-A9BE-A79B04DB561F}"/>
              </a:ext>
            </a:extLst>
          </p:cNvPr>
          <p:cNvSpPr/>
          <p:nvPr/>
        </p:nvSpPr>
        <p:spPr>
          <a:xfrm>
            <a:off x="2391642" y="5810248"/>
            <a:ext cx="1236421" cy="895635"/>
          </a:xfrm>
          <a:custGeom>
            <a:avLst/>
            <a:gdLst>
              <a:gd name="connsiteX0" fmla="*/ 189294 w 1084644"/>
              <a:gd name="connsiteY0" fmla="*/ 76202 h 895635"/>
              <a:gd name="connsiteX1" fmla="*/ 17844 w 1084644"/>
              <a:gd name="connsiteY1" fmla="*/ 895352 h 895635"/>
              <a:gd name="connsiteX2" fmla="*/ 570294 w 1084644"/>
              <a:gd name="connsiteY2" fmla="*/ 2 h 895635"/>
              <a:gd name="connsiteX3" fmla="*/ 513144 w 1084644"/>
              <a:gd name="connsiteY3" fmla="*/ 885827 h 895635"/>
              <a:gd name="connsiteX4" fmla="*/ 1084644 w 1084644"/>
              <a:gd name="connsiteY4" fmla="*/ 333377 h 895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4644" h="895635">
                <a:moveTo>
                  <a:pt x="189294" y="76202"/>
                </a:moveTo>
                <a:cubicBezTo>
                  <a:pt x="71819" y="492127"/>
                  <a:pt x="-45656" y="908052"/>
                  <a:pt x="17844" y="895352"/>
                </a:cubicBezTo>
                <a:cubicBezTo>
                  <a:pt x="81344" y="882652"/>
                  <a:pt x="487744" y="1589"/>
                  <a:pt x="570294" y="2"/>
                </a:cubicBezTo>
                <a:cubicBezTo>
                  <a:pt x="652844" y="-1585"/>
                  <a:pt x="427419" y="830265"/>
                  <a:pt x="513144" y="885827"/>
                </a:cubicBezTo>
                <a:cubicBezTo>
                  <a:pt x="598869" y="941390"/>
                  <a:pt x="979869" y="415927"/>
                  <a:pt x="1084644" y="333377"/>
                </a:cubicBezTo>
              </a:path>
            </a:pathLst>
          </a:custGeom>
          <a:ln>
            <a:prstDash val="sysDash"/>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MY"/>
          </a:p>
        </p:txBody>
      </p:sp>
      <p:pic>
        <p:nvPicPr>
          <p:cNvPr id="5" name="Picture 4">
            <a:extLst>
              <a:ext uri="{FF2B5EF4-FFF2-40B4-BE49-F238E27FC236}">
                <a16:creationId xmlns:a16="http://schemas.microsoft.com/office/drawing/2014/main" id="{310C8A50-8706-49A6-B066-ADA7B31FB8A2}"/>
              </a:ext>
            </a:extLst>
          </p:cNvPr>
          <p:cNvPicPr>
            <a:picLocks noChangeAspect="1"/>
          </p:cNvPicPr>
          <p:nvPr/>
        </p:nvPicPr>
        <p:blipFill rotWithShape="1">
          <a:blip r:embed="rId7"/>
          <a:srcRect l="4616" t="-338" r="6359" b="11313"/>
          <a:stretch/>
        </p:blipFill>
        <p:spPr>
          <a:xfrm>
            <a:off x="726787" y="4574644"/>
            <a:ext cx="2047875" cy="2047875"/>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47" name="Freeform: Shape 46">
            <a:extLst>
              <a:ext uri="{FF2B5EF4-FFF2-40B4-BE49-F238E27FC236}">
                <a16:creationId xmlns:a16="http://schemas.microsoft.com/office/drawing/2014/main" id="{E8676ABC-245F-4267-8467-2D1F35306C33}"/>
              </a:ext>
            </a:extLst>
          </p:cNvPr>
          <p:cNvSpPr/>
          <p:nvPr/>
        </p:nvSpPr>
        <p:spPr>
          <a:xfrm>
            <a:off x="4857750" y="6200775"/>
            <a:ext cx="847725" cy="391219"/>
          </a:xfrm>
          <a:custGeom>
            <a:avLst/>
            <a:gdLst>
              <a:gd name="connsiteX0" fmla="*/ 0 w 847725"/>
              <a:gd name="connsiteY0" fmla="*/ 0 h 391219"/>
              <a:gd name="connsiteX1" fmla="*/ 361950 w 847725"/>
              <a:gd name="connsiteY1" fmla="*/ 390525 h 391219"/>
              <a:gd name="connsiteX2" fmla="*/ 847725 w 847725"/>
              <a:gd name="connsiteY2" fmla="*/ 76200 h 391219"/>
            </a:gdLst>
            <a:ahLst/>
            <a:cxnLst>
              <a:cxn ang="0">
                <a:pos x="connsiteX0" y="connsiteY0"/>
              </a:cxn>
              <a:cxn ang="0">
                <a:pos x="connsiteX1" y="connsiteY1"/>
              </a:cxn>
              <a:cxn ang="0">
                <a:pos x="connsiteX2" y="connsiteY2"/>
              </a:cxn>
            </a:cxnLst>
            <a:rect l="l" t="t" r="r" b="b"/>
            <a:pathLst>
              <a:path w="847725" h="391219">
                <a:moveTo>
                  <a:pt x="0" y="0"/>
                </a:moveTo>
                <a:cubicBezTo>
                  <a:pt x="110331" y="188912"/>
                  <a:pt x="220662" y="377825"/>
                  <a:pt x="361950" y="390525"/>
                </a:cubicBezTo>
                <a:cubicBezTo>
                  <a:pt x="503238" y="403225"/>
                  <a:pt x="675481" y="239712"/>
                  <a:pt x="847725" y="76200"/>
                </a:cubicBezTo>
              </a:path>
            </a:pathLst>
          </a:custGeom>
          <a:ln>
            <a:prstDash val="sysDash"/>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MY" dirty="0"/>
          </a:p>
        </p:txBody>
      </p:sp>
      <p:sp>
        <p:nvSpPr>
          <p:cNvPr id="50" name="Freeform: Shape 49">
            <a:extLst>
              <a:ext uri="{FF2B5EF4-FFF2-40B4-BE49-F238E27FC236}">
                <a16:creationId xmlns:a16="http://schemas.microsoft.com/office/drawing/2014/main" id="{3DF8CB3D-4837-45B8-8AC7-06CF76E0CA5F}"/>
              </a:ext>
            </a:extLst>
          </p:cNvPr>
          <p:cNvSpPr/>
          <p:nvPr/>
        </p:nvSpPr>
        <p:spPr>
          <a:xfrm>
            <a:off x="8695319" y="6071343"/>
            <a:ext cx="1482351" cy="579448"/>
          </a:xfrm>
          <a:custGeom>
            <a:avLst/>
            <a:gdLst>
              <a:gd name="connsiteX0" fmla="*/ 0 w 1482351"/>
              <a:gd name="connsiteY0" fmla="*/ 374893 h 579448"/>
              <a:gd name="connsiteX1" fmla="*/ 261257 w 1482351"/>
              <a:gd name="connsiteY1" fmla="*/ 181790 h 579448"/>
              <a:gd name="connsiteX2" fmla="*/ 244219 w 1482351"/>
              <a:gd name="connsiteY2" fmla="*/ 68200 h 579448"/>
              <a:gd name="connsiteX3" fmla="*/ 141988 w 1482351"/>
              <a:gd name="connsiteY3" fmla="*/ 39802 h 579448"/>
              <a:gd name="connsiteX4" fmla="*/ 102231 w 1482351"/>
              <a:gd name="connsiteY4" fmla="*/ 153392 h 579448"/>
              <a:gd name="connsiteX5" fmla="*/ 176065 w 1482351"/>
              <a:gd name="connsiteY5" fmla="*/ 204508 h 579448"/>
              <a:gd name="connsiteX6" fmla="*/ 363488 w 1482351"/>
              <a:gd name="connsiteY6" fmla="*/ 284021 h 579448"/>
              <a:gd name="connsiteX7" fmla="*/ 539553 w 1482351"/>
              <a:gd name="connsiteY7" fmla="*/ 102277 h 579448"/>
              <a:gd name="connsiteX8" fmla="*/ 437322 w 1482351"/>
              <a:gd name="connsiteY8" fmla="*/ 46 h 579448"/>
              <a:gd name="connsiteX9" fmla="*/ 386206 w 1482351"/>
              <a:gd name="connsiteY9" fmla="*/ 113636 h 579448"/>
              <a:gd name="connsiteX10" fmla="*/ 721297 w 1482351"/>
              <a:gd name="connsiteY10" fmla="*/ 567996 h 579448"/>
              <a:gd name="connsiteX11" fmla="*/ 1482351 w 1482351"/>
              <a:gd name="connsiteY11" fmla="*/ 431688 h 579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2351" h="579448">
                <a:moveTo>
                  <a:pt x="0" y="374893"/>
                </a:moveTo>
                <a:cubicBezTo>
                  <a:pt x="110277" y="303899"/>
                  <a:pt x="220554" y="232905"/>
                  <a:pt x="261257" y="181790"/>
                </a:cubicBezTo>
                <a:cubicBezTo>
                  <a:pt x="301960" y="130675"/>
                  <a:pt x="264097" y="91865"/>
                  <a:pt x="244219" y="68200"/>
                </a:cubicBezTo>
                <a:cubicBezTo>
                  <a:pt x="224341" y="44535"/>
                  <a:pt x="165653" y="25603"/>
                  <a:pt x="141988" y="39802"/>
                </a:cubicBezTo>
                <a:cubicBezTo>
                  <a:pt x="118323" y="54001"/>
                  <a:pt x="96552" y="125941"/>
                  <a:pt x="102231" y="153392"/>
                </a:cubicBezTo>
                <a:cubicBezTo>
                  <a:pt x="107910" y="180843"/>
                  <a:pt x="132522" y="182737"/>
                  <a:pt x="176065" y="204508"/>
                </a:cubicBezTo>
                <a:cubicBezTo>
                  <a:pt x="219608" y="226279"/>
                  <a:pt x="302907" y="301059"/>
                  <a:pt x="363488" y="284021"/>
                </a:cubicBezTo>
                <a:cubicBezTo>
                  <a:pt x="424069" y="266983"/>
                  <a:pt x="527247" y="149606"/>
                  <a:pt x="539553" y="102277"/>
                </a:cubicBezTo>
                <a:cubicBezTo>
                  <a:pt x="551859" y="54948"/>
                  <a:pt x="462880" y="-1847"/>
                  <a:pt x="437322" y="46"/>
                </a:cubicBezTo>
                <a:cubicBezTo>
                  <a:pt x="411764" y="1939"/>
                  <a:pt x="338877" y="18978"/>
                  <a:pt x="386206" y="113636"/>
                </a:cubicBezTo>
                <a:cubicBezTo>
                  <a:pt x="433535" y="208294"/>
                  <a:pt x="538606" y="514987"/>
                  <a:pt x="721297" y="567996"/>
                </a:cubicBezTo>
                <a:cubicBezTo>
                  <a:pt x="903988" y="621005"/>
                  <a:pt x="1351722" y="475231"/>
                  <a:pt x="1482351" y="431688"/>
                </a:cubicBezTo>
              </a:path>
            </a:pathLst>
          </a:custGeom>
          <a:ln>
            <a:prstDash val="sysDash"/>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MY" dirty="0"/>
          </a:p>
        </p:txBody>
      </p:sp>
      <p:pic>
        <p:nvPicPr>
          <p:cNvPr id="1030" name="Picture 6" descr="Natural Remedies Caregivers Images, Video &amp; Media | Weedmaps">
            <a:extLst>
              <a:ext uri="{FF2B5EF4-FFF2-40B4-BE49-F238E27FC236}">
                <a16:creationId xmlns:a16="http://schemas.microsoft.com/office/drawing/2014/main" id="{332997F4-2F84-4A0A-8598-D212C88CBCB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337531" y="4574643"/>
            <a:ext cx="2047875" cy="2047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25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500"/>
                                        <p:tgtEl>
                                          <p:spTgt spid="46"/>
                                        </p:tgtEl>
                                      </p:cBhvr>
                                    </p:animEffect>
                                  </p:childTnLst>
                                </p:cTn>
                              </p:par>
                            </p:childTnLst>
                          </p:cTn>
                        </p:par>
                        <p:par>
                          <p:cTn id="12" fill="hold">
                            <p:stCondLst>
                              <p:cond delay="1250"/>
                            </p:stCondLst>
                            <p:childTnLst>
                              <p:par>
                                <p:cTn id="13" presetID="10" presetClass="entr" presetSubtype="0" fill="hold" nodeType="afterEffect">
                                  <p:stCondLst>
                                    <p:cond delay="250"/>
                                  </p:stCondLst>
                                  <p:childTnLst>
                                    <p:set>
                                      <p:cBhvr>
                                        <p:cTn id="14" dur="1" fill="hold">
                                          <p:stCondLst>
                                            <p:cond delay="0"/>
                                          </p:stCondLst>
                                        </p:cTn>
                                        <p:tgtEl>
                                          <p:spTgt spid="1032"/>
                                        </p:tgtEl>
                                        <p:attrNameLst>
                                          <p:attrName>style.visibility</p:attrName>
                                        </p:attrNameLst>
                                      </p:cBhvr>
                                      <p:to>
                                        <p:strVal val="visible"/>
                                      </p:to>
                                    </p:set>
                                    <p:animEffect transition="in" filter="fade">
                                      <p:cBhvr>
                                        <p:cTn id="15" dur="500"/>
                                        <p:tgtEl>
                                          <p:spTgt spid="1032"/>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47"/>
                                        </p:tgtEl>
                                        <p:attrNameLst>
                                          <p:attrName>style.visibility</p:attrName>
                                        </p:attrNameLst>
                                      </p:cBhvr>
                                      <p:to>
                                        <p:strVal val="visible"/>
                                      </p:to>
                                    </p:set>
                                    <p:animEffect transition="in" filter="fade">
                                      <p:cBhvr>
                                        <p:cTn id="19" dur="500"/>
                                        <p:tgtEl>
                                          <p:spTgt spid="47"/>
                                        </p:tgtEl>
                                      </p:cBhvr>
                                    </p:animEffect>
                                  </p:childTnLst>
                                </p:cTn>
                              </p:par>
                            </p:childTnLst>
                          </p:cTn>
                        </p:par>
                        <p:par>
                          <p:cTn id="20" fill="hold">
                            <p:stCondLst>
                              <p:cond delay="2500"/>
                            </p:stCondLst>
                            <p:childTnLst>
                              <p:par>
                                <p:cTn id="21" presetID="10" presetClass="entr" presetSubtype="0" fill="hold" nodeType="afterEffect">
                                  <p:stCondLst>
                                    <p:cond delay="0"/>
                                  </p:stCondLst>
                                  <p:childTnLst>
                                    <p:set>
                                      <p:cBhvr>
                                        <p:cTn id="22" dur="1" fill="hold">
                                          <p:stCondLst>
                                            <p:cond delay="0"/>
                                          </p:stCondLst>
                                        </p:cTn>
                                        <p:tgtEl>
                                          <p:spTgt spid="1034"/>
                                        </p:tgtEl>
                                        <p:attrNameLst>
                                          <p:attrName>style.visibility</p:attrName>
                                        </p:attrNameLst>
                                      </p:cBhvr>
                                      <p:to>
                                        <p:strVal val="visible"/>
                                      </p:to>
                                    </p:set>
                                    <p:animEffect transition="in" filter="fade">
                                      <p:cBhvr>
                                        <p:cTn id="23" dur="500"/>
                                        <p:tgtEl>
                                          <p:spTgt spid="1034"/>
                                        </p:tgtEl>
                                      </p:cBhvr>
                                    </p:animEffect>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par>
                          <p:cTn id="28" fill="hold">
                            <p:stCondLst>
                              <p:cond delay="3500"/>
                            </p:stCondLst>
                            <p:childTnLst>
                              <p:par>
                                <p:cTn id="29" presetID="10" presetClass="entr" presetSubtype="0" fill="hold" nodeType="afterEffect">
                                  <p:stCondLst>
                                    <p:cond delay="250"/>
                                  </p:stCondLst>
                                  <p:childTnLst>
                                    <p:set>
                                      <p:cBhvr>
                                        <p:cTn id="30" dur="1" fill="hold">
                                          <p:stCondLst>
                                            <p:cond delay="0"/>
                                          </p:stCondLst>
                                        </p:cTn>
                                        <p:tgtEl>
                                          <p:spTgt spid="1036"/>
                                        </p:tgtEl>
                                        <p:attrNameLst>
                                          <p:attrName>style.visibility</p:attrName>
                                        </p:attrNameLst>
                                      </p:cBhvr>
                                      <p:to>
                                        <p:strVal val="visible"/>
                                      </p:to>
                                    </p:set>
                                    <p:animEffect transition="in" filter="fade">
                                      <p:cBhvr>
                                        <p:cTn id="31" dur="500"/>
                                        <p:tgtEl>
                                          <p:spTgt spid="1036"/>
                                        </p:tgtEl>
                                      </p:cBhvr>
                                    </p:animEffect>
                                  </p:childTnLst>
                                </p:cTn>
                              </p:par>
                            </p:childTnLst>
                          </p:cTn>
                        </p:par>
                        <p:par>
                          <p:cTn id="32" fill="hold">
                            <p:stCondLst>
                              <p:cond delay="4250"/>
                            </p:stCondLst>
                            <p:childTnLst>
                              <p:par>
                                <p:cTn id="33" presetID="10" presetClass="entr" presetSubtype="0" fill="hold" grpId="0" nodeType="afterEffect">
                                  <p:stCondLst>
                                    <p:cond delay="0"/>
                                  </p:stCondLst>
                                  <p:childTnLst>
                                    <p:set>
                                      <p:cBhvr>
                                        <p:cTn id="34" dur="1" fill="hold">
                                          <p:stCondLst>
                                            <p:cond delay="0"/>
                                          </p:stCondLst>
                                        </p:cTn>
                                        <p:tgtEl>
                                          <p:spTgt spid="50"/>
                                        </p:tgtEl>
                                        <p:attrNameLst>
                                          <p:attrName>style.visibility</p:attrName>
                                        </p:attrNameLst>
                                      </p:cBhvr>
                                      <p:to>
                                        <p:strVal val="visible"/>
                                      </p:to>
                                    </p:set>
                                    <p:animEffect transition="in" filter="fade">
                                      <p:cBhvr>
                                        <p:cTn id="35" dur="500"/>
                                        <p:tgtEl>
                                          <p:spTgt spid="50"/>
                                        </p:tgtEl>
                                      </p:cBhvr>
                                    </p:animEffect>
                                  </p:childTnLst>
                                </p:cTn>
                              </p:par>
                            </p:childTnLst>
                          </p:cTn>
                        </p:par>
                        <p:par>
                          <p:cTn id="36" fill="hold">
                            <p:stCondLst>
                              <p:cond delay="4750"/>
                            </p:stCondLst>
                            <p:childTnLst>
                              <p:par>
                                <p:cTn id="37" presetID="10" presetClass="entr" presetSubtype="0" fill="hold" nodeType="afterEffect">
                                  <p:stCondLst>
                                    <p:cond delay="250"/>
                                  </p:stCondLst>
                                  <p:childTnLst>
                                    <p:set>
                                      <p:cBhvr>
                                        <p:cTn id="38" dur="1" fill="hold">
                                          <p:stCondLst>
                                            <p:cond delay="0"/>
                                          </p:stCondLst>
                                        </p:cTn>
                                        <p:tgtEl>
                                          <p:spTgt spid="1030"/>
                                        </p:tgtEl>
                                        <p:attrNameLst>
                                          <p:attrName>style.visibility</p:attrName>
                                        </p:attrNameLst>
                                      </p:cBhvr>
                                      <p:to>
                                        <p:strVal val="visible"/>
                                      </p:to>
                                    </p:set>
                                    <p:animEffect transition="in" filter="fade">
                                      <p:cBhvr>
                                        <p:cTn id="39"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6" grpId="0" animBg="1"/>
      <p:bldP spid="47" grpId="0" animBg="1"/>
      <p:bldP spid="5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96A02-86EB-4DB6-848F-D15402E17D6C}"/>
              </a:ext>
            </a:extLst>
          </p:cNvPr>
          <p:cNvSpPr>
            <a:spLocks noGrp="1"/>
          </p:cNvSpPr>
          <p:nvPr>
            <p:ph type="title"/>
          </p:nvPr>
        </p:nvSpPr>
        <p:spPr/>
        <p:txBody>
          <a:bodyPr/>
          <a:lstStyle/>
          <a:p>
            <a:r>
              <a:rPr lang="en-US" dirty="0"/>
              <a:t>Results</a:t>
            </a:r>
          </a:p>
        </p:txBody>
      </p:sp>
      <p:sp>
        <p:nvSpPr>
          <p:cNvPr id="14" name="Text Placeholder 13">
            <a:extLst>
              <a:ext uri="{FF2B5EF4-FFF2-40B4-BE49-F238E27FC236}">
                <a16:creationId xmlns:a16="http://schemas.microsoft.com/office/drawing/2014/main" id="{F7580787-4CF5-4195-9119-C37E931CA514}"/>
              </a:ext>
            </a:extLst>
          </p:cNvPr>
          <p:cNvSpPr>
            <a:spLocks noGrp="1"/>
          </p:cNvSpPr>
          <p:nvPr>
            <p:ph type="body" sz="quarter" idx="18"/>
          </p:nvPr>
        </p:nvSpPr>
        <p:spPr>
          <a:xfrm>
            <a:off x="8291400" y="1896994"/>
            <a:ext cx="3405300" cy="3349763"/>
          </a:xfrm>
        </p:spPr>
        <p:txBody>
          <a:bodyPr/>
          <a:lstStyle/>
          <a:p>
            <a:pPr marL="285750" indent="-285750" algn="l">
              <a:buFont typeface="Wingdings" panose="05000000000000000000" pitchFamily="2" charset="2"/>
              <a:buChar char="Ø"/>
            </a:pPr>
            <a:r>
              <a:rPr lang="en-US" sz="2000" dirty="0"/>
              <a:t>Molecular Docking of the hub gene and natural compound using </a:t>
            </a:r>
            <a:r>
              <a:rPr lang="en-US" sz="2000" dirty="0" err="1"/>
              <a:t>iGEMDOCK</a:t>
            </a:r>
            <a:endParaRPr lang="en-US" sz="2000" dirty="0"/>
          </a:p>
          <a:p>
            <a:pPr marL="285750" indent="-285750" algn="l">
              <a:buFont typeface="Wingdings" panose="05000000000000000000" pitchFamily="2" charset="2"/>
              <a:buChar char="Ø"/>
            </a:pPr>
            <a:r>
              <a:rPr lang="en-US" sz="2000" dirty="0"/>
              <a:t>The red color structure is the natural compound (ligand) and the blue region + green regions are the hub gene (receptor)</a:t>
            </a:r>
          </a:p>
        </p:txBody>
      </p:sp>
      <p:pic>
        <p:nvPicPr>
          <p:cNvPr id="19" name="Picture Placeholder 18">
            <a:extLst>
              <a:ext uri="{FF2B5EF4-FFF2-40B4-BE49-F238E27FC236}">
                <a16:creationId xmlns:a16="http://schemas.microsoft.com/office/drawing/2014/main" id="{3EC08519-8C04-45A9-8A50-B7F8FA37494E}"/>
              </a:ext>
            </a:extLst>
          </p:cNvPr>
          <p:cNvPicPr>
            <a:picLocks noGrp="1" noChangeAspect="1"/>
          </p:cNvPicPr>
          <p:nvPr>
            <p:ph type="pic" sz="quarter" idx="14"/>
          </p:nvPr>
        </p:nvPicPr>
        <p:blipFill rotWithShape="1">
          <a:blip r:embed="rId2"/>
          <a:srcRect l="28770" t="-224" r="39818" b="224"/>
          <a:stretch/>
        </p:blipFill>
        <p:spPr>
          <a:xfrm>
            <a:off x="1295402" y="1162050"/>
            <a:ext cx="2762250" cy="4391026"/>
          </a:xfrm>
        </p:spPr>
      </p:pic>
      <p:pic>
        <p:nvPicPr>
          <p:cNvPr id="24" name="Picture Placeholder 23">
            <a:extLst>
              <a:ext uri="{FF2B5EF4-FFF2-40B4-BE49-F238E27FC236}">
                <a16:creationId xmlns:a16="http://schemas.microsoft.com/office/drawing/2014/main" id="{82B83B31-5512-4D0E-A669-B663E7849EF9}"/>
              </a:ext>
            </a:extLst>
          </p:cNvPr>
          <p:cNvPicPr>
            <a:picLocks noGrp="1" noChangeAspect="1"/>
          </p:cNvPicPr>
          <p:nvPr>
            <p:ph type="pic" sz="quarter" idx="17"/>
          </p:nvPr>
        </p:nvPicPr>
        <p:blipFill rotWithShape="1">
          <a:blip r:embed="rId3"/>
          <a:srcRect l="15814" t="17593" r="23780" b="18210"/>
          <a:stretch/>
        </p:blipFill>
        <p:spPr>
          <a:xfrm>
            <a:off x="4340225" y="3571876"/>
            <a:ext cx="3479800" cy="1981200"/>
          </a:xfrm>
        </p:spPr>
      </p:pic>
      <p:pic>
        <p:nvPicPr>
          <p:cNvPr id="21" name="Picture Placeholder 20">
            <a:extLst>
              <a:ext uri="{FF2B5EF4-FFF2-40B4-BE49-F238E27FC236}">
                <a16:creationId xmlns:a16="http://schemas.microsoft.com/office/drawing/2014/main" id="{81095093-427D-48AE-BE7B-F440E2D3DF4D}"/>
              </a:ext>
            </a:extLst>
          </p:cNvPr>
          <p:cNvPicPr>
            <a:picLocks noGrp="1" noChangeAspect="1"/>
          </p:cNvPicPr>
          <p:nvPr>
            <p:ph type="pic" sz="quarter" idx="13"/>
          </p:nvPr>
        </p:nvPicPr>
        <p:blipFill rotWithShape="1">
          <a:blip r:embed="rId4"/>
          <a:srcRect l="20908" t="9807" r="22758" b="19174"/>
          <a:stretch/>
        </p:blipFill>
        <p:spPr>
          <a:xfrm>
            <a:off x="4340225" y="1162050"/>
            <a:ext cx="3479800" cy="2124075"/>
          </a:xfrm>
        </p:spPr>
      </p:pic>
      <p:sp>
        <p:nvSpPr>
          <p:cNvPr id="28" name="Content Placeholder 5">
            <a:extLst>
              <a:ext uri="{FF2B5EF4-FFF2-40B4-BE49-F238E27FC236}">
                <a16:creationId xmlns:a16="http://schemas.microsoft.com/office/drawing/2014/main" id="{AC1128A3-33D3-4E51-8BDE-AC6EFF8E3F36}"/>
              </a:ext>
            </a:extLst>
          </p:cNvPr>
          <p:cNvSpPr txBox="1">
            <a:spLocks/>
          </p:cNvSpPr>
          <p:nvPr/>
        </p:nvSpPr>
        <p:spPr>
          <a:xfrm>
            <a:off x="1295403" y="5530849"/>
            <a:ext cx="2695572" cy="325960"/>
          </a:xfrm>
          <a:prstGeom prst="rect">
            <a:avLst/>
          </a:prstGeom>
        </p:spPr>
        <p:txBody>
          <a:bodyPr>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indent="0">
              <a:buNone/>
            </a:pPr>
            <a:r>
              <a:rPr lang="en-MY" sz="1400" dirty="0"/>
              <a:t>NF1-NPC117032 (-83.94)</a:t>
            </a:r>
            <a:endParaRPr lang="en-US" sz="1400" dirty="0"/>
          </a:p>
        </p:txBody>
      </p:sp>
      <p:sp>
        <p:nvSpPr>
          <p:cNvPr id="29" name="Content Placeholder 5">
            <a:extLst>
              <a:ext uri="{FF2B5EF4-FFF2-40B4-BE49-F238E27FC236}">
                <a16:creationId xmlns:a16="http://schemas.microsoft.com/office/drawing/2014/main" id="{E11F5BBC-21C0-4924-92BF-77439E7B3589}"/>
              </a:ext>
            </a:extLst>
          </p:cNvPr>
          <p:cNvSpPr txBox="1">
            <a:spLocks/>
          </p:cNvSpPr>
          <p:nvPr/>
        </p:nvSpPr>
        <p:spPr>
          <a:xfrm>
            <a:off x="4926753" y="5553076"/>
            <a:ext cx="2695572" cy="325960"/>
          </a:xfrm>
          <a:prstGeom prst="rect">
            <a:avLst/>
          </a:prstGeom>
        </p:spPr>
        <p:txBody>
          <a:bodyPr>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indent="0">
              <a:buNone/>
            </a:pPr>
            <a:r>
              <a:rPr lang="en-MY" sz="1400" dirty="0"/>
              <a:t>TERT-NPC230098 (-97.62)</a:t>
            </a:r>
            <a:endParaRPr lang="en-US" sz="1100" dirty="0"/>
          </a:p>
        </p:txBody>
      </p:sp>
      <p:sp>
        <p:nvSpPr>
          <p:cNvPr id="30" name="Content Placeholder 5">
            <a:extLst>
              <a:ext uri="{FF2B5EF4-FFF2-40B4-BE49-F238E27FC236}">
                <a16:creationId xmlns:a16="http://schemas.microsoft.com/office/drawing/2014/main" id="{0D3514FE-B6E2-4094-B1D5-AC787FF76F88}"/>
              </a:ext>
            </a:extLst>
          </p:cNvPr>
          <p:cNvSpPr txBox="1">
            <a:spLocks/>
          </p:cNvSpPr>
          <p:nvPr/>
        </p:nvSpPr>
        <p:spPr>
          <a:xfrm>
            <a:off x="4926753" y="3286124"/>
            <a:ext cx="2695572" cy="325960"/>
          </a:xfrm>
          <a:prstGeom prst="rect">
            <a:avLst/>
          </a:prstGeom>
        </p:spPr>
        <p:txBody>
          <a:bodyPr>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indent="0">
              <a:buNone/>
            </a:pPr>
            <a:r>
              <a:rPr lang="en-MY" sz="1400" dirty="0"/>
              <a:t>RET-NPC56271 (-94.65)</a:t>
            </a:r>
            <a:endParaRPr lang="en-US" sz="1100" dirty="0"/>
          </a:p>
        </p:txBody>
      </p:sp>
      <p:pic>
        <p:nvPicPr>
          <p:cNvPr id="31" name="Picture 30">
            <a:extLst>
              <a:ext uri="{FF2B5EF4-FFF2-40B4-BE49-F238E27FC236}">
                <a16:creationId xmlns:a16="http://schemas.microsoft.com/office/drawing/2014/main" id="{9B240BE1-A3C0-46A9-A113-FAFE29CB956D}"/>
              </a:ext>
            </a:extLst>
          </p:cNvPr>
          <p:cNvPicPr>
            <a:picLocks noChangeAspect="1"/>
          </p:cNvPicPr>
          <p:nvPr/>
        </p:nvPicPr>
        <p:blipFill>
          <a:blip r:embed="rId5"/>
          <a:stretch>
            <a:fillRect/>
          </a:stretch>
        </p:blipFill>
        <p:spPr>
          <a:xfrm>
            <a:off x="0" y="-242815"/>
            <a:ext cx="12268200" cy="1169313"/>
          </a:xfrm>
          <a:prstGeom prst="rect">
            <a:avLst/>
          </a:prstGeom>
          <a:ln>
            <a:solidFill>
              <a:schemeClr val="tx1"/>
            </a:solidFill>
          </a:ln>
        </p:spPr>
      </p:pic>
    </p:spTree>
    <p:extLst>
      <p:ext uri="{BB962C8B-B14F-4D97-AF65-F5344CB8AC3E}">
        <p14:creationId xmlns:p14="http://schemas.microsoft.com/office/powerpoint/2010/main" val="278949867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0FD8D-85A3-4615-A429-E50BA24B943E}"/>
              </a:ext>
            </a:extLst>
          </p:cNvPr>
          <p:cNvSpPr>
            <a:spLocks noGrp="1"/>
          </p:cNvSpPr>
          <p:nvPr>
            <p:ph type="title"/>
          </p:nvPr>
        </p:nvSpPr>
        <p:spPr/>
        <p:txBody>
          <a:bodyPr/>
          <a:lstStyle/>
          <a:p>
            <a:r>
              <a:rPr lang="en-US" dirty="0"/>
              <a:t>Discussion</a:t>
            </a:r>
          </a:p>
        </p:txBody>
      </p:sp>
      <p:sp>
        <p:nvSpPr>
          <p:cNvPr id="5" name="Text Placeholder 4">
            <a:extLst>
              <a:ext uri="{FF2B5EF4-FFF2-40B4-BE49-F238E27FC236}">
                <a16:creationId xmlns:a16="http://schemas.microsoft.com/office/drawing/2014/main" id="{995C9CC3-9115-49C8-A9B1-329D565EA721}"/>
              </a:ext>
            </a:extLst>
          </p:cNvPr>
          <p:cNvSpPr>
            <a:spLocks noGrp="1"/>
          </p:cNvSpPr>
          <p:nvPr>
            <p:ph type="body" sz="quarter" idx="3"/>
          </p:nvPr>
        </p:nvSpPr>
        <p:spPr>
          <a:xfrm>
            <a:off x="6180670" y="2530739"/>
            <a:ext cx="5325529" cy="476250"/>
          </a:xfrm>
        </p:spPr>
        <p:txBody>
          <a:bodyPr/>
          <a:lstStyle/>
          <a:p>
            <a:r>
              <a:rPr lang="en-US" dirty="0"/>
              <a:t>Natural Compounds Identified:</a:t>
            </a:r>
          </a:p>
        </p:txBody>
      </p:sp>
      <p:sp>
        <p:nvSpPr>
          <p:cNvPr id="9" name="Content Placeholder 8">
            <a:extLst>
              <a:ext uri="{FF2B5EF4-FFF2-40B4-BE49-F238E27FC236}">
                <a16:creationId xmlns:a16="http://schemas.microsoft.com/office/drawing/2014/main" id="{906FE0CF-6E77-4E5C-AC2C-D35772173AB6}"/>
              </a:ext>
            </a:extLst>
          </p:cNvPr>
          <p:cNvSpPr>
            <a:spLocks noGrp="1"/>
          </p:cNvSpPr>
          <p:nvPr>
            <p:ph sz="quarter" idx="4"/>
          </p:nvPr>
        </p:nvSpPr>
        <p:spPr>
          <a:xfrm>
            <a:off x="6180670" y="3116261"/>
            <a:ext cx="4925479" cy="3065464"/>
          </a:xfrm>
        </p:spPr>
        <p:txBody>
          <a:bodyPr>
            <a:normAutofit lnSpcReduction="10000"/>
          </a:bodyPr>
          <a:lstStyle/>
          <a:p>
            <a:pPr>
              <a:buFont typeface="Wingdings" panose="05000000000000000000" pitchFamily="2" charset="2"/>
              <a:buChar char="Ø"/>
            </a:pPr>
            <a:r>
              <a:rPr lang="en-US" b="1" dirty="0"/>
              <a:t>Gefitinib (RET Gene)</a:t>
            </a:r>
          </a:p>
          <a:p>
            <a:pPr marL="0" indent="0">
              <a:buNone/>
            </a:pPr>
            <a:r>
              <a:rPr lang="en-US" dirty="0"/>
              <a:t>- Drugs used for non-small cell lung carcinoma</a:t>
            </a:r>
          </a:p>
          <a:p>
            <a:pPr>
              <a:buFont typeface="Wingdings" panose="05000000000000000000" pitchFamily="2" charset="2"/>
              <a:buChar char="Ø"/>
            </a:pPr>
            <a:r>
              <a:rPr lang="en-MY" b="1" dirty="0" err="1"/>
              <a:t>Dehydroevidiamine</a:t>
            </a:r>
            <a:r>
              <a:rPr lang="en-MY" b="1" dirty="0"/>
              <a:t> (NF1 Gene)</a:t>
            </a:r>
          </a:p>
          <a:p>
            <a:pPr marL="0" indent="0">
              <a:buNone/>
            </a:pPr>
            <a:r>
              <a:rPr lang="en-MY" dirty="0"/>
              <a:t>- Speculated to have </a:t>
            </a:r>
            <a:r>
              <a:rPr lang="en-US" dirty="0"/>
              <a:t>anti-neoplastic, antioxidant, and anti-inflammatory properties</a:t>
            </a:r>
          </a:p>
          <a:p>
            <a:pPr>
              <a:buFont typeface="Wingdings" panose="05000000000000000000" pitchFamily="2" charset="2"/>
              <a:buChar char="Ø"/>
            </a:pPr>
            <a:r>
              <a:rPr lang="en-US" b="1" dirty="0"/>
              <a:t>NPC230098 (TERT Gene)</a:t>
            </a:r>
          </a:p>
          <a:p>
            <a:pPr marL="0" indent="0">
              <a:buNone/>
            </a:pPr>
            <a:r>
              <a:rPr lang="en-US" dirty="0"/>
              <a:t>- No information available</a:t>
            </a:r>
          </a:p>
          <a:p>
            <a:endParaRPr lang="en-MY" dirty="0"/>
          </a:p>
        </p:txBody>
      </p:sp>
      <p:pic>
        <p:nvPicPr>
          <p:cNvPr id="14" name="Picture 13">
            <a:extLst>
              <a:ext uri="{FF2B5EF4-FFF2-40B4-BE49-F238E27FC236}">
                <a16:creationId xmlns:a16="http://schemas.microsoft.com/office/drawing/2014/main" id="{9B8D7FAA-A2EF-4ACB-952A-EBA35E2AA05B}"/>
              </a:ext>
            </a:extLst>
          </p:cNvPr>
          <p:cNvPicPr>
            <a:picLocks noChangeAspect="1"/>
          </p:cNvPicPr>
          <p:nvPr/>
        </p:nvPicPr>
        <p:blipFill>
          <a:blip r:embed="rId2"/>
          <a:stretch>
            <a:fillRect/>
          </a:stretch>
        </p:blipFill>
        <p:spPr>
          <a:xfrm>
            <a:off x="472550" y="2285999"/>
            <a:ext cx="4066884" cy="1936331"/>
          </a:xfrm>
          <a:prstGeom prst="rect">
            <a:avLst/>
          </a:prstGeom>
        </p:spPr>
      </p:pic>
      <p:pic>
        <p:nvPicPr>
          <p:cNvPr id="13" name="Picture 12">
            <a:extLst>
              <a:ext uri="{FF2B5EF4-FFF2-40B4-BE49-F238E27FC236}">
                <a16:creationId xmlns:a16="http://schemas.microsoft.com/office/drawing/2014/main" id="{DBB44EC8-DD16-4C46-A709-47D2769C9A63}"/>
              </a:ext>
            </a:extLst>
          </p:cNvPr>
          <p:cNvPicPr>
            <a:picLocks noChangeAspect="1"/>
          </p:cNvPicPr>
          <p:nvPr/>
        </p:nvPicPr>
        <p:blipFill>
          <a:blip r:embed="rId3"/>
          <a:stretch>
            <a:fillRect/>
          </a:stretch>
        </p:blipFill>
        <p:spPr>
          <a:xfrm>
            <a:off x="2446380" y="4008702"/>
            <a:ext cx="3514424" cy="1712560"/>
          </a:xfrm>
          <a:prstGeom prst="rect">
            <a:avLst/>
          </a:prstGeom>
        </p:spPr>
      </p:pic>
      <p:pic>
        <p:nvPicPr>
          <p:cNvPr id="12" name="Picture 11">
            <a:extLst>
              <a:ext uri="{FF2B5EF4-FFF2-40B4-BE49-F238E27FC236}">
                <a16:creationId xmlns:a16="http://schemas.microsoft.com/office/drawing/2014/main" id="{06422F62-FC92-4171-AAA3-75413D915CA9}"/>
              </a:ext>
            </a:extLst>
          </p:cNvPr>
          <p:cNvPicPr>
            <a:picLocks noChangeAspect="1"/>
          </p:cNvPicPr>
          <p:nvPr/>
        </p:nvPicPr>
        <p:blipFill>
          <a:blip r:embed="rId4"/>
          <a:stretch>
            <a:fillRect/>
          </a:stretch>
        </p:blipFill>
        <p:spPr>
          <a:xfrm>
            <a:off x="472550" y="5221522"/>
            <a:ext cx="3347567" cy="1636478"/>
          </a:xfrm>
          <a:prstGeom prst="rect">
            <a:avLst/>
          </a:prstGeom>
        </p:spPr>
      </p:pic>
      <p:pic>
        <p:nvPicPr>
          <p:cNvPr id="15" name="Picture 14">
            <a:extLst>
              <a:ext uri="{FF2B5EF4-FFF2-40B4-BE49-F238E27FC236}">
                <a16:creationId xmlns:a16="http://schemas.microsoft.com/office/drawing/2014/main" id="{5D0D3959-B4BB-44FC-8BE2-CE860BA4280A}"/>
              </a:ext>
            </a:extLst>
          </p:cNvPr>
          <p:cNvPicPr>
            <a:picLocks noChangeAspect="1"/>
          </p:cNvPicPr>
          <p:nvPr/>
        </p:nvPicPr>
        <p:blipFill>
          <a:blip r:embed="rId5"/>
          <a:stretch>
            <a:fillRect/>
          </a:stretch>
        </p:blipFill>
        <p:spPr>
          <a:xfrm>
            <a:off x="0" y="-242815"/>
            <a:ext cx="12268200" cy="1169313"/>
          </a:xfrm>
          <a:prstGeom prst="rect">
            <a:avLst/>
          </a:prstGeom>
          <a:ln>
            <a:solidFill>
              <a:schemeClr val="tx1"/>
            </a:solidFill>
          </a:ln>
        </p:spPr>
      </p:pic>
    </p:spTree>
    <p:extLst>
      <p:ext uri="{BB962C8B-B14F-4D97-AF65-F5344CB8AC3E}">
        <p14:creationId xmlns:p14="http://schemas.microsoft.com/office/powerpoint/2010/main" val="113671387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Conclusion &amp; Future Perspectives</a:t>
            </a:r>
          </a:p>
        </p:txBody>
      </p:sp>
      <p:sp>
        <p:nvSpPr>
          <p:cNvPr id="6" name="Text Placeholder 5"/>
          <p:cNvSpPr>
            <a:spLocks noGrp="1"/>
          </p:cNvSpPr>
          <p:nvPr>
            <p:ph type="body" idx="1"/>
          </p:nvPr>
        </p:nvSpPr>
        <p:spPr>
          <a:xfrm>
            <a:off x="1295400" y="3073154"/>
            <a:ext cx="9601197" cy="3013609"/>
          </a:xfrm>
        </p:spPr>
        <p:style>
          <a:lnRef idx="0">
            <a:schemeClr val="accent5"/>
          </a:lnRef>
          <a:fillRef idx="3">
            <a:schemeClr val="accent5"/>
          </a:fillRef>
          <a:effectRef idx="3">
            <a:schemeClr val="accent5"/>
          </a:effectRef>
          <a:fontRef idx="minor">
            <a:schemeClr val="lt1"/>
          </a:fontRef>
        </p:style>
        <p:txBody>
          <a:bodyPr>
            <a:normAutofit fontScale="92500" lnSpcReduction="20000"/>
          </a:bodyPr>
          <a:lstStyle/>
          <a:p>
            <a:pPr marL="342900" indent="-342900" algn="l">
              <a:buFont typeface="Wingdings" panose="05000000000000000000" pitchFamily="2" charset="2"/>
              <a:buChar char="Ø"/>
            </a:pPr>
            <a:r>
              <a:rPr lang="en-US" dirty="0"/>
              <a:t>The identification of natural compounds for long COVID study shows promising potential for improving the symptoms caused by the condition. </a:t>
            </a:r>
          </a:p>
          <a:p>
            <a:pPr marL="342900" indent="-342900" algn="l">
              <a:buFont typeface="Wingdings" panose="05000000000000000000" pitchFamily="2" charset="2"/>
              <a:buChar char="Ø"/>
            </a:pPr>
            <a:r>
              <a:rPr lang="en-US" dirty="0"/>
              <a:t>Provides an insight and a stable foundation of research on the undiscovered potential of the natural compounds and the unidentified mechanisms of long COVID symptoms. </a:t>
            </a:r>
          </a:p>
          <a:p>
            <a:pPr marL="342900" indent="-342900" algn="l">
              <a:buFont typeface="Wingdings" panose="05000000000000000000" pitchFamily="2" charset="2"/>
              <a:buChar char="Ø"/>
            </a:pPr>
            <a:r>
              <a:rPr lang="en-US" dirty="0"/>
              <a:t>Aids in the future development of effective therapeutic drugs and interventions catering to each individual symptom based on the hub gene biomarkers and repurposed drugs associated.</a:t>
            </a:r>
          </a:p>
        </p:txBody>
      </p:sp>
      <p:pic>
        <p:nvPicPr>
          <p:cNvPr id="9" name="Picture 8">
            <a:extLst>
              <a:ext uri="{FF2B5EF4-FFF2-40B4-BE49-F238E27FC236}">
                <a16:creationId xmlns:a16="http://schemas.microsoft.com/office/drawing/2014/main" id="{231F5CC4-67A3-4B63-8162-EE6BB229396A}"/>
              </a:ext>
            </a:extLst>
          </p:cNvPr>
          <p:cNvPicPr>
            <a:picLocks noChangeAspect="1"/>
          </p:cNvPicPr>
          <p:nvPr/>
        </p:nvPicPr>
        <p:blipFill>
          <a:blip r:embed="rId2"/>
          <a:stretch>
            <a:fillRect/>
          </a:stretch>
        </p:blipFill>
        <p:spPr>
          <a:xfrm>
            <a:off x="0" y="-242815"/>
            <a:ext cx="12268200" cy="1169313"/>
          </a:xfrm>
          <a:prstGeom prst="rect">
            <a:avLst/>
          </a:prstGeom>
          <a:ln>
            <a:solidFill>
              <a:schemeClr val="tx1"/>
            </a:solidFill>
          </a:ln>
        </p:spPr>
      </p:pic>
    </p:spTree>
    <p:extLst>
      <p:ext uri="{BB962C8B-B14F-4D97-AF65-F5344CB8AC3E}">
        <p14:creationId xmlns:p14="http://schemas.microsoft.com/office/powerpoint/2010/main" val="166548396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95402" y="799017"/>
            <a:ext cx="9601196" cy="751418"/>
          </a:xfrm>
        </p:spPr>
        <p:txBody>
          <a:bodyPr/>
          <a:lstStyle/>
          <a:p>
            <a:r>
              <a:rPr lang="en-US" sz="4000" dirty="0">
                <a:solidFill>
                  <a:schemeClr val="bg1"/>
                </a:solidFill>
              </a:rPr>
              <a:t>References</a:t>
            </a:r>
          </a:p>
        </p:txBody>
      </p:sp>
      <p:pic>
        <p:nvPicPr>
          <p:cNvPr id="5" name="Picture 4">
            <a:extLst>
              <a:ext uri="{FF2B5EF4-FFF2-40B4-BE49-F238E27FC236}">
                <a16:creationId xmlns:a16="http://schemas.microsoft.com/office/drawing/2014/main" id="{E7391D2C-9999-4BB5-9064-EBE186B9519B}"/>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28661" y="631069"/>
            <a:ext cx="240481" cy="238041"/>
          </a:xfrm>
          <a:prstGeom prst="ellipse">
            <a:avLst/>
          </a:prstGeom>
          <a:effectLst>
            <a:outerShdw blurRad="12700" dir="2700000" sx="102000" sy="102000" algn="tl" rotWithShape="0">
              <a:prstClr val="black">
                <a:alpha val="40000"/>
              </a:prstClr>
            </a:outerShdw>
          </a:effectLst>
        </p:spPr>
      </p:pic>
      <p:pic>
        <p:nvPicPr>
          <p:cNvPr id="6" name="Picture 5">
            <a:extLst>
              <a:ext uri="{FF2B5EF4-FFF2-40B4-BE49-F238E27FC236}">
                <a16:creationId xmlns:a16="http://schemas.microsoft.com/office/drawing/2014/main" id="{D967E7C8-E760-47F2-908B-AB31194CA0AA}"/>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1322858" y="631069"/>
            <a:ext cx="240481" cy="238041"/>
          </a:xfrm>
          <a:prstGeom prst="ellipse">
            <a:avLst/>
          </a:prstGeom>
          <a:effectLst>
            <a:outerShdw blurRad="12700" dir="2700000" sx="102000" sy="102000" algn="tl" rotWithShape="0">
              <a:prstClr val="black">
                <a:alpha val="40000"/>
              </a:prstClr>
            </a:outerShdw>
          </a:effectLst>
        </p:spPr>
      </p:pic>
      <p:pic>
        <p:nvPicPr>
          <p:cNvPr id="7" name="Picture 6">
            <a:extLst>
              <a:ext uri="{FF2B5EF4-FFF2-40B4-BE49-F238E27FC236}">
                <a16:creationId xmlns:a16="http://schemas.microsoft.com/office/drawing/2014/main" id="{4579E219-3230-41BC-96F9-1E0FEFF8006D}"/>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28661" y="5996029"/>
            <a:ext cx="240481" cy="238041"/>
          </a:xfrm>
          <a:prstGeom prst="ellipse">
            <a:avLst/>
          </a:prstGeom>
          <a:effectLst>
            <a:outerShdw blurRad="12700" dir="2700000" sx="102000" sy="102000" algn="tl" rotWithShape="0">
              <a:prstClr val="black">
                <a:alpha val="40000"/>
              </a:prstClr>
            </a:outerShdw>
          </a:effectLst>
        </p:spPr>
      </p:pic>
      <p:pic>
        <p:nvPicPr>
          <p:cNvPr id="8" name="Picture 7">
            <a:extLst>
              <a:ext uri="{FF2B5EF4-FFF2-40B4-BE49-F238E27FC236}">
                <a16:creationId xmlns:a16="http://schemas.microsoft.com/office/drawing/2014/main" id="{EE2D0509-AF4E-4935-ADF8-25BD255C1DB4}"/>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1322858" y="5996029"/>
            <a:ext cx="240481" cy="238041"/>
          </a:xfrm>
          <a:prstGeom prst="ellipse">
            <a:avLst/>
          </a:prstGeom>
          <a:effectLst>
            <a:outerShdw blurRad="12700" dir="2700000" sx="102000" sy="102000" algn="tl" rotWithShape="0">
              <a:prstClr val="black">
                <a:alpha val="40000"/>
              </a:prstClr>
            </a:outerShdw>
          </a:effectLst>
        </p:spPr>
      </p:pic>
      <p:sp>
        <p:nvSpPr>
          <p:cNvPr id="10" name="Text Placeholder 5">
            <a:extLst>
              <a:ext uri="{FF2B5EF4-FFF2-40B4-BE49-F238E27FC236}">
                <a16:creationId xmlns:a16="http://schemas.microsoft.com/office/drawing/2014/main" id="{31365B08-52BC-4D31-809E-4BE1B23FF80F}"/>
              </a:ext>
            </a:extLst>
          </p:cNvPr>
          <p:cNvSpPr txBox="1">
            <a:spLocks/>
          </p:cNvSpPr>
          <p:nvPr/>
        </p:nvSpPr>
        <p:spPr>
          <a:xfrm>
            <a:off x="776287" y="1513366"/>
            <a:ext cx="10715625" cy="4720704"/>
          </a:xfrm>
          <a:prstGeom prst="rect">
            <a:avLst/>
          </a:prstGeom>
        </p:spPr>
        <p:txBody>
          <a:bodyPr>
            <a:normAutofit fontScale="32500" lnSpcReduction="20000"/>
          </a:bodyPr>
          <a:lst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342900" indent="-342900" algn="just">
              <a:buFont typeface="+mj-lt"/>
              <a:buAutoNum type="arabicPeriod"/>
            </a:pPr>
            <a:r>
              <a:rPr lang="en-MY" sz="2000" dirty="0" err="1">
                <a:solidFill>
                  <a:schemeClr val="bg1"/>
                </a:solidFill>
              </a:rPr>
              <a:t>Akbarialiabad</a:t>
            </a:r>
            <a:r>
              <a:rPr lang="en-MY" sz="2000" dirty="0">
                <a:solidFill>
                  <a:schemeClr val="bg1"/>
                </a:solidFill>
              </a:rPr>
              <a:t>, H., </a:t>
            </a:r>
            <a:r>
              <a:rPr lang="en-MY" sz="2000" dirty="0" err="1">
                <a:solidFill>
                  <a:schemeClr val="bg1"/>
                </a:solidFill>
              </a:rPr>
              <a:t>Taghrir</a:t>
            </a:r>
            <a:r>
              <a:rPr lang="en-MY" sz="2000" dirty="0">
                <a:solidFill>
                  <a:schemeClr val="bg1"/>
                </a:solidFill>
              </a:rPr>
              <a:t>, M. H., </a:t>
            </a:r>
            <a:r>
              <a:rPr lang="en-MY" sz="2000" dirty="0" err="1">
                <a:solidFill>
                  <a:schemeClr val="bg1"/>
                </a:solidFill>
              </a:rPr>
              <a:t>Abdollahi</a:t>
            </a:r>
            <a:r>
              <a:rPr lang="en-MY" sz="2000" dirty="0">
                <a:solidFill>
                  <a:schemeClr val="bg1"/>
                </a:solidFill>
              </a:rPr>
              <a:t>, A., </a:t>
            </a:r>
            <a:r>
              <a:rPr lang="en-MY" sz="2000" dirty="0" err="1">
                <a:solidFill>
                  <a:schemeClr val="bg1"/>
                </a:solidFill>
              </a:rPr>
              <a:t>Ghahramani</a:t>
            </a:r>
            <a:r>
              <a:rPr lang="en-MY" sz="2000" dirty="0">
                <a:solidFill>
                  <a:schemeClr val="bg1"/>
                </a:solidFill>
              </a:rPr>
              <a:t>, N., Kumar, M., </a:t>
            </a:r>
            <a:r>
              <a:rPr lang="en-MY" sz="2000" dirty="0" err="1">
                <a:solidFill>
                  <a:schemeClr val="bg1"/>
                </a:solidFill>
              </a:rPr>
              <a:t>Paydar</a:t>
            </a:r>
            <a:r>
              <a:rPr lang="en-MY" sz="2000" dirty="0">
                <a:solidFill>
                  <a:schemeClr val="bg1"/>
                </a:solidFill>
              </a:rPr>
              <a:t>, S., </a:t>
            </a:r>
            <a:r>
              <a:rPr lang="en-MY" sz="2000" dirty="0" err="1">
                <a:solidFill>
                  <a:schemeClr val="bg1"/>
                </a:solidFill>
              </a:rPr>
              <a:t>Razani</a:t>
            </a:r>
            <a:r>
              <a:rPr lang="en-MY" sz="2000" dirty="0">
                <a:solidFill>
                  <a:schemeClr val="bg1"/>
                </a:solidFill>
              </a:rPr>
              <a:t>, B., Mwangi, J., </a:t>
            </a:r>
            <a:r>
              <a:rPr lang="en-MY" sz="2000" dirty="0" err="1">
                <a:solidFill>
                  <a:schemeClr val="bg1"/>
                </a:solidFill>
              </a:rPr>
              <a:t>Asadi-Pooya</a:t>
            </a:r>
            <a:r>
              <a:rPr lang="en-MY" sz="2000" dirty="0">
                <a:solidFill>
                  <a:schemeClr val="bg1"/>
                </a:solidFill>
              </a:rPr>
              <a:t>, A. A., </a:t>
            </a:r>
            <a:r>
              <a:rPr lang="en-MY" sz="2000" dirty="0" err="1">
                <a:solidFill>
                  <a:schemeClr val="bg1"/>
                </a:solidFill>
              </a:rPr>
              <a:t>Malekmakan</a:t>
            </a:r>
            <a:r>
              <a:rPr lang="en-MY" sz="2000" dirty="0">
                <a:solidFill>
                  <a:schemeClr val="bg1"/>
                </a:solidFill>
              </a:rPr>
              <a:t>, L., &amp; </a:t>
            </a:r>
            <a:r>
              <a:rPr lang="en-MY" sz="2000" dirty="0" err="1">
                <a:solidFill>
                  <a:schemeClr val="bg1"/>
                </a:solidFill>
              </a:rPr>
              <a:t>Bastani</a:t>
            </a:r>
            <a:r>
              <a:rPr lang="en-MY" sz="2000" dirty="0">
                <a:solidFill>
                  <a:schemeClr val="bg1"/>
                </a:solidFill>
              </a:rPr>
              <a:t>, B. (2021). Long COVID, a comprehensive systematic scoping review. Infection, 49(6), 1163–1186. https://doi.org/10.1007/s15010-021-01666-x</a:t>
            </a:r>
          </a:p>
          <a:p>
            <a:pPr marL="342900" indent="-342900" algn="just">
              <a:buFont typeface="+mj-lt"/>
              <a:buAutoNum type="arabicPeriod"/>
            </a:pPr>
            <a:r>
              <a:rPr lang="en-MY" sz="2000" dirty="0" err="1">
                <a:solidFill>
                  <a:schemeClr val="bg1"/>
                </a:solidFill>
              </a:rPr>
              <a:t>Amaravathi</a:t>
            </a:r>
            <a:r>
              <a:rPr lang="en-MY" sz="2000" dirty="0">
                <a:solidFill>
                  <a:schemeClr val="bg1"/>
                </a:solidFill>
              </a:rPr>
              <a:t>, A., </a:t>
            </a:r>
            <a:r>
              <a:rPr lang="en-MY" sz="2000" dirty="0" err="1">
                <a:solidFill>
                  <a:schemeClr val="bg1"/>
                </a:solidFill>
              </a:rPr>
              <a:t>Oblinger</a:t>
            </a:r>
            <a:r>
              <a:rPr lang="en-MY" sz="2000" dirty="0">
                <a:solidFill>
                  <a:schemeClr val="bg1"/>
                </a:solidFill>
              </a:rPr>
              <a:t>, J. L., Welling, D. B., Kinghorn, A. D., &amp; Chang, L. (2021). Neurofibromatosis: Molecular Pathogenesis and Natural Compounds as Potential Treatments. Frontiers in Oncology, 11. https://doi.org/10.3389/fonc.2021.698192</a:t>
            </a:r>
          </a:p>
          <a:p>
            <a:pPr marL="342900" indent="-342900" algn="just">
              <a:buFont typeface="+mj-lt"/>
              <a:buAutoNum type="arabicPeriod"/>
            </a:pPr>
            <a:r>
              <a:rPr lang="en-MY" sz="2000" dirty="0" err="1">
                <a:solidFill>
                  <a:schemeClr val="bg1"/>
                </a:solidFill>
              </a:rPr>
              <a:t>Atanasov</a:t>
            </a:r>
            <a:r>
              <a:rPr lang="en-MY" sz="2000" dirty="0">
                <a:solidFill>
                  <a:schemeClr val="bg1"/>
                </a:solidFill>
              </a:rPr>
              <a:t>, A. G., </a:t>
            </a:r>
            <a:r>
              <a:rPr lang="en-MY" sz="2000" dirty="0" err="1">
                <a:solidFill>
                  <a:schemeClr val="bg1"/>
                </a:solidFill>
              </a:rPr>
              <a:t>Waltenberger</a:t>
            </a:r>
            <a:r>
              <a:rPr lang="en-MY" sz="2000" dirty="0">
                <a:solidFill>
                  <a:schemeClr val="bg1"/>
                </a:solidFill>
              </a:rPr>
              <a:t>, B., </a:t>
            </a:r>
            <a:r>
              <a:rPr lang="en-MY" sz="2000" dirty="0" err="1">
                <a:solidFill>
                  <a:schemeClr val="bg1"/>
                </a:solidFill>
              </a:rPr>
              <a:t>Pferschy-Wenzig</a:t>
            </a:r>
            <a:r>
              <a:rPr lang="en-MY" sz="2000" dirty="0">
                <a:solidFill>
                  <a:schemeClr val="bg1"/>
                </a:solidFill>
              </a:rPr>
              <a:t>, E., Linder, T., </a:t>
            </a:r>
            <a:r>
              <a:rPr lang="en-MY" sz="2000" dirty="0" err="1">
                <a:solidFill>
                  <a:schemeClr val="bg1"/>
                </a:solidFill>
              </a:rPr>
              <a:t>Wawrosch</a:t>
            </a:r>
            <a:r>
              <a:rPr lang="en-MY" sz="2000" dirty="0">
                <a:solidFill>
                  <a:schemeClr val="bg1"/>
                </a:solidFill>
              </a:rPr>
              <a:t>, C., </a:t>
            </a:r>
            <a:r>
              <a:rPr lang="en-MY" sz="2000" dirty="0" err="1">
                <a:solidFill>
                  <a:schemeClr val="bg1"/>
                </a:solidFill>
              </a:rPr>
              <a:t>Uhrin</a:t>
            </a:r>
            <a:r>
              <a:rPr lang="en-MY" sz="2000" dirty="0">
                <a:solidFill>
                  <a:schemeClr val="bg1"/>
                </a:solidFill>
              </a:rPr>
              <a:t>, P., </a:t>
            </a:r>
            <a:r>
              <a:rPr lang="en-MY" sz="2000" dirty="0" err="1">
                <a:solidFill>
                  <a:schemeClr val="bg1"/>
                </a:solidFill>
              </a:rPr>
              <a:t>Temml</a:t>
            </a:r>
            <a:r>
              <a:rPr lang="en-MY" sz="2000" dirty="0">
                <a:solidFill>
                  <a:schemeClr val="bg1"/>
                </a:solidFill>
              </a:rPr>
              <a:t>, V., Wang, L., </a:t>
            </a:r>
            <a:r>
              <a:rPr lang="en-MY" sz="2000" dirty="0" err="1">
                <a:solidFill>
                  <a:schemeClr val="bg1"/>
                </a:solidFill>
              </a:rPr>
              <a:t>Schwaiger</a:t>
            </a:r>
            <a:r>
              <a:rPr lang="en-MY" sz="2000" dirty="0">
                <a:solidFill>
                  <a:schemeClr val="bg1"/>
                </a:solidFill>
              </a:rPr>
              <a:t>, S., </a:t>
            </a:r>
            <a:r>
              <a:rPr lang="en-MY" sz="2000" dirty="0" err="1">
                <a:solidFill>
                  <a:schemeClr val="bg1"/>
                </a:solidFill>
              </a:rPr>
              <a:t>Heiss</a:t>
            </a:r>
            <a:r>
              <a:rPr lang="en-MY" sz="2000" dirty="0">
                <a:solidFill>
                  <a:schemeClr val="bg1"/>
                </a:solidFill>
              </a:rPr>
              <a:t>, E. H., </a:t>
            </a:r>
            <a:r>
              <a:rPr lang="en-MY" sz="2000" dirty="0" err="1">
                <a:solidFill>
                  <a:schemeClr val="bg1"/>
                </a:solidFill>
              </a:rPr>
              <a:t>Rollinger</a:t>
            </a:r>
            <a:r>
              <a:rPr lang="en-MY" sz="2000" dirty="0">
                <a:solidFill>
                  <a:schemeClr val="bg1"/>
                </a:solidFill>
              </a:rPr>
              <a:t>, J. M., Schuster, D., </a:t>
            </a:r>
            <a:r>
              <a:rPr lang="en-MY" sz="2000" dirty="0" err="1">
                <a:solidFill>
                  <a:schemeClr val="bg1"/>
                </a:solidFill>
              </a:rPr>
              <a:t>Breuss</a:t>
            </a:r>
            <a:r>
              <a:rPr lang="en-MY" sz="2000" dirty="0">
                <a:solidFill>
                  <a:schemeClr val="bg1"/>
                </a:solidFill>
              </a:rPr>
              <a:t>, J. M., </a:t>
            </a:r>
            <a:r>
              <a:rPr lang="en-MY" sz="2000" dirty="0" err="1">
                <a:solidFill>
                  <a:schemeClr val="bg1"/>
                </a:solidFill>
              </a:rPr>
              <a:t>Bochkov</a:t>
            </a:r>
            <a:r>
              <a:rPr lang="en-MY" sz="2000" dirty="0">
                <a:solidFill>
                  <a:schemeClr val="bg1"/>
                </a:solidFill>
              </a:rPr>
              <a:t>, V. N., </a:t>
            </a:r>
            <a:r>
              <a:rPr lang="en-MY" sz="2000" dirty="0" err="1">
                <a:solidFill>
                  <a:schemeClr val="bg1"/>
                </a:solidFill>
              </a:rPr>
              <a:t>Mihovilovic</a:t>
            </a:r>
            <a:r>
              <a:rPr lang="en-MY" sz="2000" dirty="0">
                <a:solidFill>
                  <a:schemeClr val="bg1"/>
                </a:solidFill>
              </a:rPr>
              <a:t>, M. D., Kopp, B., Bauer, R., </a:t>
            </a:r>
            <a:r>
              <a:rPr lang="en-MY" sz="2000" dirty="0" err="1">
                <a:solidFill>
                  <a:schemeClr val="bg1"/>
                </a:solidFill>
              </a:rPr>
              <a:t>Dirsch</a:t>
            </a:r>
            <a:r>
              <a:rPr lang="en-MY" sz="2000" dirty="0">
                <a:solidFill>
                  <a:schemeClr val="bg1"/>
                </a:solidFill>
              </a:rPr>
              <a:t>, V. M., &amp; </a:t>
            </a:r>
            <a:r>
              <a:rPr lang="en-MY" sz="2000" dirty="0" err="1">
                <a:solidFill>
                  <a:schemeClr val="bg1"/>
                </a:solidFill>
              </a:rPr>
              <a:t>Stuppner</a:t>
            </a:r>
            <a:r>
              <a:rPr lang="en-MY" sz="2000" dirty="0">
                <a:solidFill>
                  <a:schemeClr val="bg1"/>
                </a:solidFill>
              </a:rPr>
              <a:t>, H. (2015). Discovery and resupply of pharmacologically active plant-derived natural products: A review. Biotechnology Advances, 33(8), 1582–1614. https://doi.org/10.1016/j.biotechadv.2015.08.001</a:t>
            </a:r>
          </a:p>
          <a:p>
            <a:pPr marL="342900" indent="-342900" algn="just">
              <a:buFont typeface="+mj-lt"/>
              <a:buAutoNum type="arabicPeriod"/>
            </a:pPr>
            <a:r>
              <a:rPr lang="en-MY" sz="2000" dirty="0" err="1">
                <a:solidFill>
                  <a:schemeClr val="bg1"/>
                </a:solidFill>
              </a:rPr>
              <a:t>Atanasov</a:t>
            </a:r>
            <a:r>
              <a:rPr lang="en-MY" sz="2000" dirty="0">
                <a:solidFill>
                  <a:schemeClr val="bg1"/>
                </a:solidFill>
              </a:rPr>
              <a:t>, A. G., </a:t>
            </a:r>
            <a:r>
              <a:rPr lang="en-MY" sz="2000" dirty="0" err="1">
                <a:solidFill>
                  <a:schemeClr val="bg1"/>
                </a:solidFill>
              </a:rPr>
              <a:t>Zotchev</a:t>
            </a:r>
            <a:r>
              <a:rPr lang="en-MY" sz="2000" dirty="0">
                <a:solidFill>
                  <a:schemeClr val="bg1"/>
                </a:solidFill>
              </a:rPr>
              <a:t>, S. B., </a:t>
            </a:r>
            <a:r>
              <a:rPr lang="en-MY" sz="2000" dirty="0" err="1">
                <a:solidFill>
                  <a:schemeClr val="bg1"/>
                </a:solidFill>
              </a:rPr>
              <a:t>Dirsch</a:t>
            </a:r>
            <a:r>
              <a:rPr lang="en-MY" sz="2000" dirty="0">
                <a:solidFill>
                  <a:schemeClr val="bg1"/>
                </a:solidFill>
              </a:rPr>
              <a:t>, V. M., &amp; </a:t>
            </a:r>
            <a:r>
              <a:rPr lang="en-MY" sz="2000" dirty="0" err="1">
                <a:solidFill>
                  <a:schemeClr val="bg1"/>
                </a:solidFill>
              </a:rPr>
              <a:t>Supuran</a:t>
            </a:r>
            <a:r>
              <a:rPr lang="en-MY" sz="2000" dirty="0">
                <a:solidFill>
                  <a:schemeClr val="bg1"/>
                </a:solidFill>
              </a:rPr>
              <a:t>, C. T. (2021). Natural products in drug discovery: advances and opportunities. Nature Reviews Drug Discovery, 20(3), 200–216. https://doi.org/10.1038/s41573-020-00114-z</a:t>
            </a:r>
          </a:p>
          <a:p>
            <a:pPr marL="342900" indent="-342900" algn="just">
              <a:buFont typeface="+mj-lt"/>
              <a:buAutoNum type="arabicPeriod"/>
            </a:pPr>
            <a:r>
              <a:rPr lang="en-MY" sz="2000" dirty="0" err="1">
                <a:solidFill>
                  <a:schemeClr val="bg1"/>
                </a:solidFill>
              </a:rPr>
              <a:t>Castanares</a:t>
            </a:r>
            <a:r>
              <a:rPr lang="en-MY" sz="2000" dirty="0">
                <a:solidFill>
                  <a:schemeClr val="bg1"/>
                </a:solidFill>
              </a:rPr>
              <a:t>-Zapatero, D., Chalon, P., Kohn, L., </a:t>
            </a:r>
            <a:r>
              <a:rPr lang="en-MY" sz="2000" dirty="0" err="1">
                <a:solidFill>
                  <a:schemeClr val="bg1"/>
                </a:solidFill>
              </a:rPr>
              <a:t>Dauvrin</a:t>
            </a:r>
            <a:r>
              <a:rPr lang="en-MY" sz="2000" dirty="0">
                <a:solidFill>
                  <a:schemeClr val="bg1"/>
                </a:solidFill>
              </a:rPr>
              <a:t>, M., </a:t>
            </a:r>
            <a:r>
              <a:rPr lang="en-MY" sz="2000" dirty="0" err="1">
                <a:solidFill>
                  <a:schemeClr val="bg1"/>
                </a:solidFill>
              </a:rPr>
              <a:t>Detollenaere</a:t>
            </a:r>
            <a:r>
              <a:rPr lang="en-MY" sz="2000" dirty="0">
                <a:solidFill>
                  <a:schemeClr val="bg1"/>
                </a:solidFill>
              </a:rPr>
              <a:t>, J., De </a:t>
            </a:r>
            <a:r>
              <a:rPr lang="en-MY" sz="2000" dirty="0" err="1">
                <a:solidFill>
                  <a:schemeClr val="bg1"/>
                </a:solidFill>
              </a:rPr>
              <a:t>Noordhout</a:t>
            </a:r>
            <a:r>
              <a:rPr lang="en-MY" sz="2000" dirty="0">
                <a:solidFill>
                  <a:schemeClr val="bg1"/>
                </a:solidFill>
              </a:rPr>
              <a:t>, C. M., Jong, C., </a:t>
            </a:r>
            <a:r>
              <a:rPr lang="en-MY" sz="2000" dirty="0" err="1">
                <a:solidFill>
                  <a:schemeClr val="bg1"/>
                </a:solidFill>
              </a:rPr>
              <a:t>Cleemput</a:t>
            </a:r>
            <a:r>
              <a:rPr lang="en-MY" sz="2000" dirty="0">
                <a:solidFill>
                  <a:schemeClr val="bg1"/>
                </a:solidFill>
              </a:rPr>
              <a:t>, I., &amp; Van Den </a:t>
            </a:r>
            <a:r>
              <a:rPr lang="en-MY" sz="2000" dirty="0" err="1">
                <a:solidFill>
                  <a:schemeClr val="bg1"/>
                </a:solidFill>
              </a:rPr>
              <a:t>Heede</a:t>
            </a:r>
            <a:r>
              <a:rPr lang="en-MY" sz="2000" dirty="0">
                <a:solidFill>
                  <a:schemeClr val="bg1"/>
                </a:solidFill>
              </a:rPr>
              <a:t>, K. (2022). Pathophysiology and mechanism of long COVID: a comprehensive review. Annals of Medicine, 54(1), 1473–1487. https://doi.org/10.1080/07853890.2022.2076901</a:t>
            </a:r>
          </a:p>
          <a:p>
            <a:pPr marL="342900" indent="-342900" algn="just">
              <a:buFont typeface="+mj-lt"/>
              <a:buAutoNum type="arabicPeriod"/>
            </a:pPr>
            <a:r>
              <a:rPr lang="en-MY" sz="2000" dirty="0">
                <a:solidFill>
                  <a:schemeClr val="bg1"/>
                </a:solidFill>
              </a:rPr>
              <a:t>Das, S., &amp; Kumar, S. (2022). Long COVID: G Protein-Coupled Receptors (GPCRs) responsible for persistent post-COVID symptoms. </a:t>
            </a:r>
            <a:r>
              <a:rPr lang="en-MY" sz="2000" dirty="0" err="1">
                <a:solidFill>
                  <a:schemeClr val="bg1"/>
                </a:solidFill>
              </a:rPr>
              <a:t>bioRxiv</a:t>
            </a:r>
            <a:r>
              <a:rPr lang="en-MY" sz="2000" dirty="0">
                <a:solidFill>
                  <a:schemeClr val="bg1"/>
                </a:solidFill>
              </a:rPr>
              <a:t> (Cold Spring </a:t>
            </a:r>
            <a:r>
              <a:rPr lang="en-MY" sz="2000" dirty="0" err="1">
                <a:solidFill>
                  <a:schemeClr val="bg1"/>
                </a:solidFill>
              </a:rPr>
              <a:t>Harbor</a:t>
            </a:r>
            <a:r>
              <a:rPr lang="en-MY" sz="2000" dirty="0">
                <a:solidFill>
                  <a:schemeClr val="bg1"/>
                </a:solidFill>
              </a:rPr>
              <a:t> Laboratory). https://doi.org/10.1101/2022.12.12.520110</a:t>
            </a:r>
          </a:p>
          <a:p>
            <a:pPr marL="342900" indent="-342900" algn="just">
              <a:buFont typeface="+mj-lt"/>
              <a:buAutoNum type="arabicPeriod"/>
            </a:pPr>
            <a:r>
              <a:rPr lang="en-MY" sz="2000" dirty="0">
                <a:solidFill>
                  <a:schemeClr val="bg1"/>
                </a:solidFill>
              </a:rPr>
              <a:t>Davis, H. E., </a:t>
            </a:r>
            <a:r>
              <a:rPr lang="en-MY" sz="2000" dirty="0" err="1">
                <a:solidFill>
                  <a:schemeClr val="bg1"/>
                </a:solidFill>
              </a:rPr>
              <a:t>McCorkell</a:t>
            </a:r>
            <a:r>
              <a:rPr lang="en-MY" sz="2000" dirty="0">
                <a:solidFill>
                  <a:schemeClr val="bg1"/>
                </a:solidFill>
              </a:rPr>
              <a:t>, L., Vogel, J., &amp; </a:t>
            </a:r>
            <a:r>
              <a:rPr lang="en-MY" sz="2000" dirty="0" err="1">
                <a:solidFill>
                  <a:schemeClr val="bg1"/>
                </a:solidFill>
              </a:rPr>
              <a:t>Topol</a:t>
            </a:r>
            <a:r>
              <a:rPr lang="en-MY" sz="2000" dirty="0">
                <a:solidFill>
                  <a:schemeClr val="bg1"/>
                </a:solidFill>
              </a:rPr>
              <a:t>, E. J. (2023). Long COVID: major findings, mechanisms and recommendations. Nature Reviews Microbiology. https://doi.org/10.1038/s41579-022-00846-2</a:t>
            </a:r>
          </a:p>
          <a:p>
            <a:pPr marL="342900" indent="-342900" algn="just">
              <a:buFont typeface="+mj-lt"/>
              <a:buAutoNum type="arabicPeriod"/>
            </a:pPr>
            <a:r>
              <a:rPr lang="en-MY" sz="2000" dirty="0">
                <a:solidFill>
                  <a:schemeClr val="bg1"/>
                </a:solidFill>
              </a:rPr>
              <a:t>Deer, R. R., Rock, M. A., </a:t>
            </a:r>
            <a:r>
              <a:rPr lang="en-MY" sz="2000" dirty="0" err="1">
                <a:solidFill>
                  <a:schemeClr val="bg1"/>
                </a:solidFill>
              </a:rPr>
              <a:t>Vasilevsky</a:t>
            </a:r>
            <a:r>
              <a:rPr lang="en-MY" sz="2000" dirty="0">
                <a:solidFill>
                  <a:schemeClr val="bg1"/>
                </a:solidFill>
              </a:rPr>
              <a:t>, N., Carmody, L. C., Rando, H. M., Anzalone, A. J., </a:t>
            </a:r>
            <a:r>
              <a:rPr lang="en-MY" sz="2000" dirty="0" err="1">
                <a:solidFill>
                  <a:schemeClr val="bg1"/>
                </a:solidFill>
              </a:rPr>
              <a:t>Basson</a:t>
            </a:r>
            <a:r>
              <a:rPr lang="en-MY" sz="2000" dirty="0">
                <a:solidFill>
                  <a:schemeClr val="bg1"/>
                </a:solidFill>
              </a:rPr>
              <a:t>, M. D., Bennett, T. D., Bergquist, T., Boudreau, E. A., Bramante, C. T., Byrd, J. B., Callahan, T. J., Chan, L. M., Chu, H., Chute, C. G., Coleman, B., Davis, H. M., </a:t>
            </a:r>
            <a:r>
              <a:rPr lang="en-MY" sz="2000" dirty="0" err="1">
                <a:solidFill>
                  <a:schemeClr val="bg1"/>
                </a:solidFill>
              </a:rPr>
              <a:t>Gagnier</a:t>
            </a:r>
            <a:r>
              <a:rPr lang="en-MY" sz="2000" dirty="0">
                <a:solidFill>
                  <a:schemeClr val="bg1"/>
                </a:solidFill>
              </a:rPr>
              <a:t>, J., . . . Robinson, P. N. (2021). Characterizing Long COVID: Deep Phenotype of a Complex Condition. </a:t>
            </a:r>
            <a:r>
              <a:rPr lang="en-MY" sz="2000" dirty="0" err="1">
                <a:solidFill>
                  <a:schemeClr val="bg1"/>
                </a:solidFill>
              </a:rPr>
              <a:t>EBioMedicine</a:t>
            </a:r>
            <a:r>
              <a:rPr lang="en-MY" sz="2000" dirty="0">
                <a:solidFill>
                  <a:schemeClr val="bg1"/>
                </a:solidFill>
              </a:rPr>
              <a:t>, 74, 103722. https://doi.org/10.1016/j.ebiom.2021.103722</a:t>
            </a:r>
          </a:p>
          <a:p>
            <a:pPr marL="342900" indent="-342900" algn="just">
              <a:buFont typeface="+mj-lt"/>
              <a:buAutoNum type="arabicPeriod"/>
            </a:pPr>
            <a:r>
              <a:rPr lang="en-MY" sz="2000" dirty="0">
                <a:solidFill>
                  <a:schemeClr val="bg1"/>
                </a:solidFill>
              </a:rPr>
              <a:t>Raveendran, A. V., Jayadevan, R., &amp; </a:t>
            </a:r>
            <a:r>
              <a:rPr lang="en-MY" sz="2000" dirty="0" err="1">
                <a:solidFill>
                  <a:schemeClr val="bg1"/>
                </a:solidFill>
              </a:rPr>
              <a:t>Sashidharan</a:t>
            </a:r>
            <a:r>
              <a:rPr lang="en-MY" sz="2000" dirty="0">
                <a:solidFill>
                  <a:schemeClr val="bg1"/>
                </a:solidFill>
              </a:rPr>
              <a:t>, S. (2021). Long COVID: An overview. Diabetes and Metabolic Syndrome: Clinical Research and Reviews, 15(3), 869–875. https://doi.org/10.1016/j.dsx.2021.04.007</a:t>
            </a:r>
          </a:p>
          <a:p>
            <a:pPr marL="342900" indent="-342900" algn="just">
              <a:buFont typeface="+mj-lt"/>
              <a:buAutoNum type="arabicPeriod"/>
            </a:pPr>
            <a:r>
              <a:rPr lang="en-MY" sz="2000" dirty="0">
                <a:solidFill>
                  <a:schemeClr val="bg1"/>
                </a:solidFill>
              </a:rPr>
              <a:t>Roca-Fernandez, A., </a:t>
            </a:r>
            <a:r>
              <a:rPr lang="en-MY" sz="2000" dirty="0" err="1">
                <a:solidFill>
                  <a:schemeClr val="bg1"/>
                </a:solidFill>
              </a:rPr>
              <a:t>Wamil</a:t>
            </a:r>
            <a:r>
              <a:rPr lang="en-MY" sz="2000" dirty="0">
                <a:solidFill>
                  <a:schemeClr val="bg1"/>
                </a:solidFill>
              </a:rPr>
              <a:t>, M., Telford, A., </a:t>
            </a:r>
            <a:r>
              <a:rPr lang="en-MY" sz="2000" dirty="0" err="1">
                <a:solidFill>
                  <a:schemeClr val="bg1"/>
                </a:solidFill>
              </a:rPr>
              <a:t>Carapella</a:t>
            </a:r>
            <a:r>
              <a:rPr lang="en-MY" sz="2000" dirty="0">
                <a:solidFill>
                  <a:schemeClr val="bg1"/>
                </a:solidFill>
              </a:rPr>
              <a:t>, V., Borlotti, A., Monteiro, D., </a:t>
            </a:r>
            <a:r>
              <a:rPr lang="en-MY" sz="2000" dirty="0" err="1">
                <a:solidFill>
                  <a:schemeClr val="bg1"/>
                </a:solidFill>
              </a:rPr>
              <a:t>Thomaides-Brears</a:t>
            </a:r>
            <a:r>
              <a:rPr lang="en-MY" sz="2000" dirty="0">
                <a:solidFill>
                  <a:schemeClr val="bg1"/>
                </a:solidFill>
              </a:rPr>
              <a:t>, H., Dennis, A., Banerjee, R., Robson, M. D., Lip, G. Y. H., Bull, S., </a:t>
            </a:r>
            <a:r>
              <a:rPr lang="en-MY" sz="2000" dirty="0" err="1">
                <a:solidFill>
                  <a:schemeClr val="bg1"/>
                </a:solidFill>
              </a:rPr>
              <a:t>Heightman</a:t>
            </a:r>
            <a:r>
              <a:rPr lang="en-MY" sz="2000" dirty="0">
                <a:solidFill>
                  <a:schemeClr val="bg1"/>
                </a:solidFill>
              </a:rPr>
              <a:t>, M., </a:t>
            </a:r>
            <a:r>
              <a:rPr lang="en-MY" sz="2000" dirty="0" err="1">
                <a:solidFill>
                  <a:schemeClr val="bg1"/>
                </a:solidFill>
              </a:rPr>
              <a:t>Ntusi</a:t>
            </a:r>
            <a:r>
              <a:rPr lang="en-MY" sz="2000" dirty="0">
                <a:solidFill>
                  <a:schemeClr val="bg1"/>
                </a:solidFill>
              </a:rPr>
              <a:t>, N., &amp; Banerjee, A. (2022). Cardiac impairment in Long Covid 1-year post SARS-CoV-2 infection. European Heart Journal, 43(Supplement_2). https://doi.org/10.1093/eurheartj/ehac544.219</a:t>
            </a:r>
          </a:p>
          <a:p>
            <a:pPr marL="342900" indent="-342900" algn="just">
              <a:buFont typeface="+mj-lt"/>
              <a:buAutoNum type="arabicPeriod"/>
            </a:pPr>
            <a:r>
              <a:rPr lang="en-MY" sz="2000" dirty="0">
                <a:solidFill>
                  <a:schemeClr val="bg1"/>
                </a:solidFill>
              </a:rPr>
              <a:t>Gao, Z., Han, B., Wang, H., Shi, C., </a:t>
            </a:r>
            <a:r>
              <a:rPr lang="en-MY" sz="2000" dirty="0" err="1">
                <a:solidFill>
                  <a:schemeClr val="bg1"/>
                </a:solidFill>
              </a:rPr>
              <a:t>Xiong</a:t>
            </a:r>
            <a:r>
              <a:rPr lang="en-MY" sz="2000" dirty="0">
                <a:solidFill>
                  <a:schemeClr val="bg1"/>
                </a:solidFill>
              </a:rPr>
              <a:t>, L., &amp; Gu, A. (2012). Clinical observation of gefitinib as a first-line therapy in sixty-eight patients with advanced NSCLC. Oncology Letters, 3(5), 1064–1068. https://doi.org/10.3892/ol.2012.631</a:t>
            </a:r>
          </a:p>
          <a:p>
            <a:pPr marL="342900" indent="-342900" algn="just">
              <a:buFont typeface="+mj-lt"/>
              <a:buAutoNum type="arabicPeriod"/>
            </a:pPr>
            <a:r>
              <a:rPr lang="en-MY" sz="2000" dirty="0">
                <a:solidFill>
                  <a:schemeClr val="bg1"/>
                </a:solidFill>
              </a:rPr>
              <a:t>Garg, P., Ahuja, V., Kumar, A., &amp; Wig, N. (2021). The “post‐COVID” syndrome: How deep is the damage? Journal of Medical Virology, 93(2), 673–674. https://doi.org/10.1002/jmv.26465</a:t>
            </a:r>
          </a:p>
          <a:p>
            <a:pPr marL="342900" indent="-342900" algn="just">
              <a:buFont typeface="+mj-lt"/>
              <a:buAutoNum type="arabicPeriod"/>
            </a:pPr>
            <a:r>
              <a:rPr lang="en-MY" sz="2000" dirty="0">
                <a:solidFill>
                  <a:schemeClr val="bg1"/>
                </a:solidFill>
              </a:rPr>
              <a:t>Guo, J., Wu, W., Zhang, C., Yang, G., Xu, M., &amp; Hu, H. (2012). First total synthesis of antifungal cyclopeptide </a:t>
            </a:r>
            <a:r>
              <a:rPr lang="en-MY" sz="2000" dirty="0" err="1">
                <a:solidFill>
                  <a:schemeClr val="bg1"/>
                </a:solidFill>
              </a:rPr>
              <a:t>tunicyclin</a:t>
            </a:r>
            <a:r>
              <a:rPr lang="en-MY" sz="2000" dirty="0">
                <a:solidFill>
                  <a:schemeClr val="bg1"/>
                </a:solidFill>
              </a:rPr>
              <a:t> d by a solid-phase method. Chemistry of Natural Compounds, 48(3), 447–450. https://doi.org/10.1007/s10600-012-0270-9</a:t>
            </a:r>
          </a:p>
          <a:p>
            <a:pPr marL="342900" indent="-342900" algn="just">
              <a:buFont typeface="+mj-lt"/>
              <a:buAutoNum type="arabicPeriod"/>
            </a:pPr>
            <a:r>
              <a:rPr lang="en-MY" sz="2000" dirty="0">
                <a:solidFill>
                  <a:schemeClr val="bg1"/>
                </a:solidFill>
              </a:rPr>
              <a:t>Huang, B., Chang, P., Yeh, W., Lee, C., Tsai, C., Lin, C., Lin, H., Liu, Y., Wu, C., Ko, P., Huang, S., Hsu, H., &amp; Lu, D. (2014). Anti-Neuroinflammatory Effects of the Calcium Channel Blocker Nicardipine on Microglial Cells: Implications for Neuroprotection. PLOS ONE, 9(3), e91167. https://doi.org/10.1371/journal.pone.0091167</a:t>
            </a:r>
          </a:p>
          <a:p>
            <a:pPr marL="342900" indent="-342900" algn="just">
              <a:buFont typeface="+mj-lt"/>
              <a:buAutoNum type="arabicPeriod"/>
            </a:pPr>
            <a:r>
              <a:rPr lang="en-MY" sz="2000" dirty="0" err="1">
                <a:solidFill>
                  <a:schemeClr val="bg1"/>
                </a:solidFill>
              </a:rPr>
              <a:t>Huijiao</a:t>
            </a:r>
            <a:r>
              <a:rPr lang="en-MY" sz="2000" dirty="0">
                <a:solidFill>
                  <a:schemeClr val="bg1"/>
                </a:solidFill>
              </a:rPr>
              <a:t>, Y., Wang, J., &amp; Kong, L. (2014). Cytotoxic Dammarane-Type Triterpenoids from the Stem Bark of </a:t>
            </a:r>
            <a:r>
              <a:rPr lang="en-MY" sz="2000" dirty="0" err="1">
                <a:solidFill>
                  <a:schemeClr val="bg1"/>
                </a:solidFill>
              </a:rPr>
              <a:t>Dysoxylum</a:t>
            </a:r>
            <a:r>
              <a:rPr lang="en-MY" sz="2000" dirty="0">
                <a:solidFill>
                  <a:schemeClr val="bg1"/>
                </a:solidFill>
              </a:rPr>
              <a:t> </a:t>
            </a:r>
            <a:r>
              <a:rPr lang="en-MY" sz="2000" dirty="0" err="1">
                <a:solidFill>
                  <a:schemeClr val="bg1"/>
                </a:solidFill>
              </a:rPr>
              <a:t>binecteriferum</a:t>
            </a:r>
            <a:r>
              <a:rPr lang="en-MY" sz="2000" dirty="0">
                <a:solidFill>
                  <a:schemeClr val="bg1"/>
                </a:solidFill>
              </a:rPr>
              <a:t>. Journal of Natural Products, 77(2), 234–242. https://doi.org/10.1021/np400700g</a:t>
            </a:r>
          </a:p>
          <a:p>
            <a:pPr marL="342900" indent="-342900" algn="just">
              <a:buFont typeface="+mj-lt"/>
              <a:buAutoNum type="arabicPeriod"/>
            </a:pPr>
            <a:r>
              <a:rPr lang="en-MY" sz="2000" dirty="0">
                <a:solidFill>
                  <a:schemeClr val="bg1"/>
                </a:solidFill>
              </a:rPr>
              <a:t>Kirk, R. D., He, H., </a:t>
            </a:r>
            <a:r>
              <a:rPr lang="en-MY" sz="2000" dirty="0" err="1">
                <a:solidFill>
                  <a:schemeClr val="bg1"/>
                </a:solidFill>
              </a:rPr>
              <a:t>Wahome</a:t>
            </a:r>
            <a:r>
              <a:rPr lang="en-MY" sz="2000" dirty="0">
                <a:solidFill>
                  <a:schemeClr val="bg1"/>
                </a:solidFill>
              </a:rPr>
              <a:t>, P. K., Wu, S., Carter, G. T., &amp; </a:t>
            </a:r>
            <a:r>
              <a:rPr lang="en-MY" sz="2000" dirty="0" err="1">
                <a:solidFill>
                  <a:schemeClr val="bg1"/>
                </a:solidFill>
              </a:rPr>
              <a:t>Bertin</a:t>
            </a:r>
            <a:r>
              <a:rPr lang="en-MY" sz="2000" dirty="0">
                <a:solidFill>
                  <a:schemeClr val="bg1"/>
                </a:solidFill>
              </a:rPr>
              <a:t>, M. J. (2021). New </a:t>
            </a:r>
            <a:r>
              <a:rPr lang="en-MY" sz="2000" dirty="0" err="1">
                <a:solidFill>
                  <a:schemeClr val="bg1"/>
                </a:solidFill>
              </a:rPr>
              <a:t>Micropeptins</a:t>
            </a:r>
            <a:r>
              <a:rPr lang="en-MY" sz="2000" dirty="0">
                <a:solidFill>
                  <a:schemeClr val="bg1"/>
                </a:solidFill>
              </a:rPr>
              <a:t> with Anti-Neuroinflammatory Activity Isolated from a Cyanobacterial Bloom. ACS Omega, 6(23), 15472–15478. https://doi.org/10.1021/acsomega.1c02025</a:t>
            </a:r>
          </a:p>
          <a:p>
            <a:pPr marL="342900" indent="-342900" algn="just">
              <a:buFont typeface="+mj-lt"/>
              <a:buAutoNum type="arabicPeriod"/>
            </a:pPr>
            <a:r>
              <a:rPr lang="en-MY" sz="2000" dirty="0" err="1">
                <a:solidFill>
                  <a:schemeClr val="bg1"/>
                </a:solidFill>
              </a:rPr>
              <a:t>Nakatomi</a:t>
            </a:r>
            <a:r>
              <a:rPr lang="en-MY" sz="2000" dirty="0">
                <a:solidFill>
                  <a:schemeClr val="bg1"/>
                </a:solidFill>
              </a:rPr>
              <a:t>, K., Nakamura, Y., Tetsuya, I., &amp; Kohno, S. (2011). Treatment with gefitinib after erlotinib-induced liver injury: a case report. Journal of Medical Case Reports, 5(1). https://doi.org/10.1186/1752-1947-5-593</a:t>
            </a:r>
          </a:p>
          <a:p>
            <a:pPr marL="342900" indent="-342900" algn="just">
              <a:buFont typeface="+mj-lt"/>
              <a:buAutoNum type="arabicPeriod"/>
            </a:pPr>
            <a:r>
              <a:rPr lang="en-MY" sz="2000" dirty="0">
                <a:solidFill>
                  <a:schemeClr val="bg1"/>
                </a:solidFill>
              </a:rPr>
              <a:t>Shah, Z., Gohar, U. F., Jamshed, I., Mushtaq, A., Mukhtar, H., Zia-Ui-</a:t>
            </a:r>
            <a:r>
              <a:rPr lang="en-MY" sz="2000" dirty="0" err="1">
                <a:solidFill>
                  <a:schemeClr val="bg1"/>
                </a:solidFill>
              </a:rPr>
              <a:t>Haq</a:t>
            </a:r>
            <a:r>
              <a:rPr lang="en-MY" sz="2000" dirty="0">
                <a:solidFill>
                  <a:schemeClr val="bg1"/>
                </a:solidFill>
              </a:rPr>
              <a:t>, M., Toma, S. I., </a:t>
            </a:r>
            <a:r>
              <a:rPr lang="en-MY" sz="2000" dirty="0" err="1">
                <a:solidFill>
                  <a:schemeClr val="bg1"/>
                </a:solidFill>
              </a:rPr>
              <a:t>Manea</a:t>
            </a:r>
            <a:r>
              <a:rPr lang="en-MY" sz="2000" dirty="0">
                <a:solidFill>
                  <a:schemeClr val="bg1"/>
                </a:solidFill>
              </a:rPr>
              <a:t>, R., </a:t>
            </a:r>
            <a:r>
              <a:rPr lang="en-MY" sz="2000" dirty="0" err="1">
                <a:solidFill>
                  <a:schemeClr val="bg1"/>
                </a:solidFill>
              </a:rPr>
              <a:t>Moga</a:t>
            </a:r>
            <a:r>
              <a:rPr lang="en-MY" sz="2000" dirty="0">
                <a:solidFill>
                  <a:schemeClr val="bg1"/>
                </a:solidFill>
              </a:rPr>
              <a:t>, M., &amp; </a:t>
            </a:r>
            <a:r>
              <a:rPr lang="en-MY" sz="2000" dirty="0" err="1">
                <a:solidFill>
                  <a:schemeClr val="bg1"/>
                </a:solidFill>
              </a:rPr>
              <a:t>Popovici</a:t>
            </a:r>
            <a:r>
              <a:rPr lang="en-MY" sz="2000" dirty="0">
                <a:solidFill>
                  <a:schemeClr val="bg1"/>
                </a:solidFill>
              </a:rPr>
              <a:t>, B. (2021). Podophyllotoxin: History, Recent Advances and Future Prospects. Biomolecules, 11(4), 603. https://doi.org/10.3390/biom11040603</a:t>
            </a:r>
          </a:p>
          <a:p>
            <a:pPr marL="342900" indent="-342900" algn="just">
              <a:buFont typeface="+mj-lt"/>
              <a:buAutoNum type="arabicPeriod"/>
            </a:pPr>
            <a:r>
              <a:rPr lang="en-MY" sz="2000" dirty="0">
                <a:solidFill>
                  <a:schemeClr val="bg1"/>
                </a:solidFill>
              </a:rPr>
              <a:t>Team, E. W. (n.d.). </a:t>
            </a:r>
            <a:r>
              <a:rPr lang="en-MY" sz="2000" dirty="0" err="1">
                <a:solidFill>
                  <a:schemeClr val="bg1"/>
                </a:solidFill>
              </a:rPr>
              <a:t>asphodelin</a:t>
            </a:r>
            <a:r>
              <a:rPr lang="en-MY" sz="2000" dirty="0">
                <a:solidFill>
                  <a:schemeClr val="bg1"/>
                </a:solidFill>
              </a:rPr>
              <a:t> A-4’-O-beta-glucoside (CHEBI:65454). https://www.ebi.ac.uk/chebi/searchId.do?printerFriendlyView=true&amp;locale=null&amp;chebiId=65454&amp;viewTermLineage=null&amp;structureView=&amp;</a:t>
            </a:r>
          </a:p>
          <a:p>
            <a:pPr marL="342900" indent="-342900" algn="just">
              <a:buFont typeface="+mj-lt"/>
              <a:buAutoNum type="arabicPeriod"/>
            </a:pPr>
            <a:r>
              <a:rPr lang="en-MY" sz="2000" dirty="0">
                <a:solidFill>
                  <a:schemeClr val="bg1"/>
                </a:solidFill>
              </a:rPr>
              <a:t>World Health Organization: WHO. (2020). Coronavirus. www.who.int. https://www.who.int/health-topics/coronavirus#tab=tab_1</a:t>
            </a:r>
          </a:p>
          <a:p>
            <a:pPr marL="342900" indent="-342900" algn="just">
              <a:buFont typeface="+mj-lt"/>
              <a:buAutoNum type="arabicPeriod"/>
            </a:pPr>
            <a:r>
              <a:rPr lang="en-MY" sz="2000" dirty="0">
                <a:solidFill>
                  <a:schemeClr val="bg1"/>
                </a:solidFill>
              </a:rPr>
              <a:t>Yang, S., </a:t>
            </a:r>
            <a:r>
              <a:rPr lang="en-MY" sz="2000" dirty="0" err="1">
                <a:solidFill>
                  <a:schemeClr val="bg1"/>
                </a:solidFill>
              </a:rPr>
              <a:t>Yusoff</a:t>
            </a:r>
            <a:r>
              <a:rPr lang="en-MY" sz="2000" dirty="0">
                <a:solidFill>
                  <a:schemeClr val="bg1"/>
                </a:solidFill>
              </a:rPr>
              <a:t>, K., </a:t>
            </a:r>
            <a:r>
              <a:rPr lang="en-MY" sz="2000" dirty="0" err="1">
                <a:solidFill>
                  <a:schemeClr val="bg1"/>
                </a:solidFill>
              </a:rPr>
              <a:t>Ajat</a:t>
            </a:r>
            <a:r>
              <a:rPr lang="en-MY" sz="2000" dirty="0">
                <a:solidFill>
                  <a:schemeClr val="bg1"/>
                </a:solidFill>
              </a:rPr>
              <a:t>, M., Yap, W. S., Lim, S. H., &amp; Lai, K. (2021). Antimicrobial activity and mode of action of terpene linalyl anthranilate against </a:t>
            </a:r>
            <a:r>
              <a:rPr lang="en-MY" sz="2000" dirty="0" err="1">
                <a:solidFill>
                  <a:schemeClr val="bg1"/>
                </a:solidFill>
              </a:rPr>
              <a:t>carbapenemase</a:t>
            </a:r>
            <a:r>
              <a:rPr lang="en-MY" sz="2000" dirty="0">
                <a:solidFill>
                  <a:schemeClr val="bg1"/>
                </a:solidFill>
              </a:rPr>
              <a:t>-producing Klebsiella pneumoniae. Journal of Pharmaceutical Analysis, 11(2), 210–219. https://doi.org/10.1016/j.jpha.2020.05.014</a:t>
            </a:r>
          </a:p>
          <a:p>
            <a:pPr marL="342900" indent="-342900" algn="just">
              <a:buFont typeface="+mj-lt"/>
              <a:buAutoNum type="arabicPeriod"/>
            </a:pPr>
            <a:endParaRPr lang="en-US" sz="800" dirty="0">
              <a:solidFill>
                <a:schemeClr val="bg1"/>
              </a:solidFill>
            </a:endParaRPr>
          </a:p>
        </p:txBody>
      </p:sp>
      <p:pic>
        <p:nvPicPr>
          <p:cNvPr id="11" name="Picture 10">
            <a:extLst>
              <a:ext uri="{FF2B5EF4-FFF2-40B4-BE49-F238E27FC236}">
                <a16:creationId xmlns:a16="http://schemas.microsoft.com/office/drawing/2014/main" id="{F7B845F9-CCCD-4155-B895-4814036DFEF3}"/>
              </a:ext>
            </a:extLst>
          </p:cNvPr>
          <p:cNvPicPr>
            <a:picLocks noChangeAspect="1"/>
          </p:cNvPicPr>
          <p:nvPr/>
        </p:nvPicPr>
        <p:blipFill>
          <a:blip r:embed="rId3"/>
          <a:stretch>
            <a:fillRect/>
          </a:stretch>
        </p:blipFill>
        <p:spPr>
          <a:xfrm>
            <a:off x="0" y="-242815"/>
            <a:ext cx="12268200" cy="1169313"/>
          </a:xfrm>
          <a:prstGeom prst="rect">
            <a:avLst/>
          </a:prstGeom>
          <a:ln>
            <a:solidFill>
              <a:schemeClr val="tx1"/>
            </a:solidFill>
          </a:ln>
        </p:spPr>
      </p:pic>
    </p:spTree>
    <p:extLst>
      <p:ext uri="{BB962C8B-B14F-4D97-AF65-F5344CB8AC3E}">
        <p14:creationId xmlns:p14="http://schemas.microsoft.com/office/powerpoint/2010/main" val="219306080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7833EE-72E7-46E9-B73F-3F2AE4D66C33}"/>
              </a:ext>
            </a:extLst>
          </p:cNvPr>
          <p:cNvPicPr>
            <a:picLocks noChangeAspect="1"/>
          </p:cNvPicPr>
          <p:nvPr/>
        </p:nvPicPr>
        <p:blipFill>
          <a:blip r:embed="rId2"/>
          <a:stretch>
            <a:fillRect/>
          </a:stretch>
        </p:blipFill>
        <p:spPr>
          <a:xfrm>
            <a:off x="0" y="-242815"/>
            <a:ext cx="12268200" cy="1169313"/>
          </a:xfrm>
          <a:prstGeom prst="rect">
            <a:avLst/>
          </a:prstGeom>
          <a:ln>
            <a:solidFill>
              <a:schemeClr val="tx1"/>
            </a:solidFill>
          </a:ln>
        </p:spPr>
      </p:pic>
      <p:pic>
        <p:nvPicPr>
          <p:cNvPr id="11266" name="Picture 2" descr="Thank you - Free communications icons">
            <a:extLst>
              <a:ext uri="{FF2B5EF4-FFF2-40B4-BE49-F238E27FC236}">
                <a16:creationId xmlns:a16="http://schemas.microsoft.com/office/drawing/2014/main" id="{0B03EE63-A9D0-4F44-A3A5-658FD9A315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5700" y="609602"/>
            <a:ext cx="4876800" cy="4876800"/>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Floral Corner PNG, Vector, PSD, and Clipart With Transparent Background for  Free Download | Pngtree">
            <a:extLst>
              <a:ext uri="{FF2B5EF4-FFF2-40B4-BE49-F238E27FC236}">
                <a16:creationId xmlns:a16="http://schemas.microsoft.com/office/drawing/2014/main" id="{ABC42283-B026-4C1C-8D8B-F76471FECC7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1944" b="53333"/>
          <a:stretch/>
        </p:blipFill>
        <p:spPr bwMode="auto">
          <a:xfrm>
            <a:off x="485775" y="1019175"/>
            <a:ext cx="3981450" cy="3200400"/>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Floral Corner PNG, Vector, PSD, and Clipart With Transparent Background for  Free Download | Pngtree">
            <a:extLst>
              <a:ext uri="{FF2B5EF4-FFF2-40B4-BE49-F238E27FC236}">
                <a16:creationId xmlns:a16="http://schemas.microsoft.com/office/drawing/2014/main" id="{42125256-C85D-4E84-83D7-75A30EEFEB1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472" t="44861"/>
          <a:stretch/>
        </p:blipFill>
        <p:spPr bwMode="auto">
          <a:xfrm>
            <a:off x="7143749" y="2600324"/>
            <a:ext cx="4562475" cy="3781425"/>
          </a:xfrm>
          <a:prstGeom prst="rect">
            <a:avLst/>
          </a:prstGeom>
          <a:noFill/>
          <a:extLst>
            <a:ext uri="{909E8E84-426E-40DD-AFC4-6F175D3DCCD1}">
              <a14:hiddenFill xmlns:a14="http://schemas.microsoft.com/office/drawing/2010/main">
                <a:solidFill>
                  <a:srgbClr val="FFFFFF"/>
                </a:solidFill>
              </a14:hiddenFill>
            </a:ext>
          </a:extLst>
        </p:spPr>
      </p:pic>
      <p:pic>
        <p:nvPicPr>
          <p:cNvPr id="11272" name="Picture 8" descr="Natural alternative herbal medicine icons Vector Image">
            <a:extLst>
              <a:ext uri="{FF2B5EF4-FFF2-40B4-BE49-F238E27FC236}">
                <a16:creationId xmlns:a16="http://schemas.microsoft.com/office/drawing/2014/main" id="{95CE0C67-9701-47AE-B8A6-857BE22C928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61358" r="-231" b="8610"/>
          <a:stretch/>
        </p:blipFill>
        <p:spPr bwMode="auto">
          <a:xfrm>
            <a:off x="528796" y="5038726"/>
            <a:ext cx="3594178" cy="1343024"/>
          </a:xfrm>
          <a:prstGeom prst="rect">
            <a:avLst/>
          </a:prstGeom>
          <a:noFill/>
          <a:extLst>
            <a:ext uri="{909E8E84-426E-40DD-AFC4-6F175D3DCCD1}">
              <a14:hiddenFill xmlns:a14="http://schemas.microsoft.com/office/drawing/2010/main">
                <a:solidFill>
                  <a:srgbClr val="FFFFFF"/>
                </a:solidFill>
              </a14:hiddenFill>
            </a:ext>
          </a:extLst>
        </p:spPr>
      </p:pic>
      <p:pic>
        <p:nvPicPr>
          <p:cNvPr id="11274" name="Picture 10" descr="Natural alternative herbal medicine icons Vector Image">
            <a:extLst>
              <a:ext uri="{FF2B5EF4-FFF2-40B4-BE49-F238E27FC236}">
                <a16:creationId xmlns:a16="http://schemas.microsoft.com/office/drawing/2014/main" id="{4B7378E9-AA27-410F-A717-306A19F6297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9218" b="37586"/>
          <a:stretch/>
        </p:blipFill>
        <p:spPr bwMode="auto">
          <a:xfrm>
            <a:off x="8413749" y="945548"/>
            <a:ext cx="3292475" cy="1380102"/>
          </a:xfrm>
          <a:prstGeom prst="rect">
            <a:avLst/>
          </a:prstGeom>
          <a:noFill/>
          <a:extLst>
            <a:ext uri="{909E8E84-426E-40DD-AFC4-6F175D3DCCD1}">
              <a14:hiddenFill xmlns:a14="http://schemas.microsoft.com/office/drawing/2010/main">
                <a:solidFill>
                  <a:srgbClr val="FFFFFF"/>
                </a:solidFill>
              </a14:hiddenFill>
            </a:ext>
          </a:extLst>
        </p:spPr>
      </p:pic>
      <p:pic>
        <p:nvPicPr>
          <p:cNvPr id="11276" name="Picture 12" descr="Natural alternative herbal medicine icons Vector Image">
            <a:extLst>
              <a:ext uri="{FF2B5EF4-FFF2-40B4-BE49-F238E27FC236}">
                <a16:creationId xmlns:a16="http://schemas.microsoft.com/office/drawing/2014/main" id="{CB2A8E1A-0499-4912-B060-F6052972805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7529" b="74061"/>
          <a:stretch/>
        </p:blipFill>
        <p:spPr bwMode="auto">
          <a:xfrm>
            <a:off x="485775" y="3876143"/>
            <a:ext cx="2374900" cy="12297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459820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animEffect transition="in" filter="fade">
                                      <p:cBhvr>
                                        <p:cTn id="7" dur="1000"/>
                                        <p:tgtEl>
                                          <p:spTgt spid="11266"/>
                                        </p:tgtEl>
                                      </p:cBhvr>
                                    </p:animEffect>
                                    <p:anim calcmode="lin" valueType="num">
                                      <p:cBhvr>
                                        <p:cTn id="8" dur="1000" fill="hold"/>
                                        <p:tgtEl>
                                          <p:spTgt spid="11266"/>
                                        </p:tgtEl>
                                        <p:attrNameLst>
                                          <p:attrName>ppt_x</p:attrName>
                                        </p:attrNameLst>
                                      </p:cBhvr>
                                      <p:tavLst>
                                        <p:tav tm="0">
                                          <p:val>
                                            <p:strVal val="#ppt_x"/>
                                          </p:val>
                                        </p:tav>
                                        <p:tav tm="100000">
                                          <p:val>
                                            <p:strVal val="#ppt_x"/>
                                          </p:val>
                                        </p:tav>
                                      </p:tavLst>
                                    </p:anim>
                                    <p:anim calcmode="lin" valueType="num">
                                      <p:cBhvr>
                                        <p:cTn id="9" dur="1000" fill="hold"/>
                                        <p:tgtEl>
                                          <p:spTgt spid="11266"/>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11268"/>
                                        </p:tgtEl>
                                        <p:attrNameLst>
                                          <p:attrName>style.visibility</p:attrName>
                                        </p:attrNameLst>
                                      </p:cBhvr>
                                      <p:to>
                                        <p:strVal val="visible"/>
                                      </p:to>
                                    </p:set>
                                    <p:animEffect transition="in" filter="barn(inVertical)">
                                      <p:cBhvr>
                                        <p:cTn id="12" dur="500"/>
                                        <p:tgtEl>
                                          <p:spTgt spid="11268"/>
                                        </p:tgtEl>
                                      </p:cBhvr>
                                    </p:animEffect>
                                  </p:childTnLst>
                                </p:cTn>
                              </p:par>
                              <p:par>
                                <p:cTn id="13" presetID="16" presetClass="entr" presetSubtype="21" fill="hold" nodeType="withEffect">
                                  <p:stCondLst>
                                    <p:cond delay="0"/>
                                  </p:stCondLst>
                                  <p:childTnLst>
                                    <p:set>
                                      <p:cBhvr>
                                        <p:cTn id="14" dur="1" fill="hold">
                                          <p:stCondLst>
                                            <p:cond delay="0"/>
                                          </p:stCondLst>
                                        </p:cTn>
                                        <p:tgtEl>
                                          <p:spTgt spid="11270"/>
                                        </p:tgtEl>
                                        <p:attrNameLst>
                                          <p:attrName>style.visibility</p:attrName>
                                        </p:attrNameLst>
                                      </p:cBhvr>
                                      <p:to>
                                        <p:strVal val="visible"/>
                                      </p:to>
                                    </p:set>
                                    <p:animEffect transition="in" filter="barn(inVertical)">
                                      <p:cBhvr>
                                        <p:cTn id="15" dur="500"/>
                                        <p:tgtEl>
                                          <p:spTgt spid="11270"/>
                                        </p:tgtEl>
                                      </p:cBhvr>
                                    </p:animEffect>
                                  </p:childTnLst>
                                </p:cTn>
                              </p:par>
                              <p:par>
                                <p:cTn id="16" presetID="21" presetClass="entr" presetSubtype="1" fill="hold" nodeType="withEffect">
                                  <p:stCondLst>
                                    <p:cond delay="0"/>
                                  </p:stCondLst>
                                  <p:childTnLst>
                                    <p:set>
                                      <p:cBhvr>
                                        <p:cTn id="17" dur="1" fill="hold">
                                          <p:stCondLst>
                                            <p:cond delay="0"/>
                                          </p:stCondLst>
                                        </p:cTn>
                                        <p:tgtEl>
                                          <p:spTgt spid="11274"/>
                                        </p:tgtEl>
                                        <p:attrNameLst>
                                          <p:attrName>style.visibility</p:attrName>
                                        </p:attrNameLst>
                                      </p:cBhvr>
                                      <p:to>
                                        <p:strVal val="visible"/>
                                      </p:to>
                                    </p:set>
                                    <p:animEffect transition="in" filter="wheel(1)">
                                      <p:cBhvr>
                                        <p:cTn id="18" dur="2000"/>
                                        <p:tgtEl>
                                          <p:spTgt spid="11274"/>
                                        </p:tgtEl>
                                      </p:cBhvr>
                                    </p:animEffect>
                                  </p:childTnLst>
                                </p:cTn>
                              </p:par>
                              <p:par>
                                <p:cTn id="19" presetID="21" presetClass="entr" presetSubtype="1" fill="hold" nodeType="withEffect">
                                  <p:stCondLst>
                                    <p:cond delay="0"/>
                                  </p:stCondLst>
                                  <p:childTnLst>
                                    <p:set>
                                      <p:cBhvr>
                                        <p:cTn id="20" dur="1" fill="hold">
                                          <p:stCondLst>
                                            <p:cond delay="0"/>
                                          </p:stCondLst>
                                        </p:cTn>
                                        <p:tgtEl>
                                          <p:spTgt spid="11276"/>
                                        </p:tgtEl>
                                        <p:attrNameLst>
                                          <p:attrName>style.visibility</p:attrName>
                                        </p:attrNameLst>
                                      </p:cBhvr>
                                      <p:to>
                                        <p:strVal val="visible"/>
                                      </p:to>
                                    </p:set>
                                    <p:animEffect transition="in" filter="wheel(1)">
                                      <p:cBhvr>
                                        <p:cTn id="21" dur="2000"/>
                                        <p:tgtEl>
                                          <p:spTgt spid="11276"/>
                                        </p:tgtEl>
                                      </p:cBhvr>
                                    </p:animEffect>
                                  </p:childTnLst>
                                </p:cTn>
                              </p:par>
                              <p:par>
                                <p:cTn id="22" presetID="21" presetClass="entr" presetSubtype="1" fill="hold" nodeType="withEffect">
                                  <p:stCondLst>
                                    <p:cond delay="0"/>
                                  </p:stCondLst>
                                  <p:childTnLst>
                                    <p:set>
                                      <p:cBhvr>
                                        <p:cTn id="23" dur="1" fill="hold">
                                          <p:stCondLst>
                                            <p:cond delay="0"/>
                                          </p:stCondLst>
                                        </p:cTn>
                                        <p:tgtEl>
                                          <p:spTgt spid="11272"/>
                                        </p:tgtEl>
                                        <p:attrNameLst>
                                          <p:attrName>style.visibility</p:attrName>
                                        </p:attrNameLst>
                                      </p:cBhvr>
                                      <p:to>
                                        <p:strVal val="visible"/>
                                      </p:to>
                                    </p:set>
                                    <p:animEffect transition="in" filter="wheel(1)">
                                      <p:cBhvr>
                                        <p:cTn id="24" dur="2000"/>
                                        <p:tgtEl>
                                          <p:spTgt spid="112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402CC7C-0AB7-4B31-9654-9CA1104A19EC}"/>
              </a:ext>
            </a:extLst>
          </p:cNvPr>
          <p:cNvSpPr/>
          <p:nvPr/>
        </p:nvSpPr>
        <p:spPr>
          <a:xfrm>
            <a:off x="495300" y="1055820"/>
            <a:ext cx="11201400" cy="53287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 name="Title 1">
            <a:extLst>
              <a:ext uri="{FF2B5EF4-FFF2-40B4-BE49-F238E27FC236}">
                <a16:creationId xmlns:a16="http://schemas.microsoft.com/office/drawing/2014/main" id="{1B4F92BC-2A7E-406A-9A53-C55459101701}"/>
              </a:ext>
            </a:extLst>
          </p:cNvPr>
          <p:cNvSpPr>
            <a:spLocks noGrp="1"/>
          </p:cNvSpPr>
          <p:nvPr>
            <p:ph type="title"/>
          </p:nvPr>
        </p:nvSpPr>
        <p:spPr>
          <a:xfrm>
            <a:off x="1295402" y="982132"/>
            <a:ext cx="9601196" cy="1303867"/>
          </a:xfrm>
        </p:spPr>
        <p:txBody>
          <a:bodyPr/>
          <a:lstStyle/>
          <a:p>
            <a:r>
              <a:rPr lang="en-US" dirty="0"/>
              <a:t>Introduction</a:t>
            </a:r>
          </a:p>
        </p:txBody>
      </p:sp>
      <p:sp>
        <p:nvSpPr>
          <p:cNvPr id="3" name="Content Placeholder 2">
            <a:extLst>
              <a:ext uri="{FF2B5EF4-FFF2-40B4-BE49-F238E27FC236}">
                <a16:creationId xmlns:a16="http://schemas.microsoft.com/office/drawing/2014/main" id="{DF07AB04-2B85-480B-A4EF-348CDC4C2C42}"/>
              </a:ext>
            </a:extLst>
          </p:cNvPr>
          <p:cNvSpPr>
            <a:spLocks noGrp="1"/>
          </p:cNvSpPr>
          <p:nvPr>
            <p:ph idx="1"/>
          </p:nvPr>
        </p:nvSpPr>
        <p:spPr>
          <a:xfrm>
            <a:off x="862763" y="4561813"/>
            <a:ext cx="3213938" cy="1109133"/>
          </a:xfrm>
        </p:spPr>
        <p:txBody>
          <a:bodyPr/>
          <a:lstStyle/>
          <a:p>
            <a:pPr algn="just"/>
            <a:r>
              <a:rPr lang="en-US" dirty="0"/>
              <a:t>Long COVID - </a:t>
            </a:r>
            <a:r>
              <a:rPr lang="en-MY" dirty="0"/>
              <a:t>defined as the wide range of symptoms that persists for over weeks and months experienced by COVID-19 survivors. </a:t>
            </a:r>
          </a:p>
          <a:p>
            <a:endParaRPr lang="en-US" dirty="0"/>
          </a:p>
        </p:txBody>
      </p:sp>
      <p:sp>
        <p:nvSpPr>
          <p:cNvPr id="4" name="Content Placeholder 3">
            <a:extLst>
              <a:ext uri="{FF2B5EF4-FFF2-40B4-BE49-F238E27FC236}">
                <a16:creationId xmlns:a16="http://schemas.microsoft.com/office/drawing/2014/main" id="{C012AC1F-AA24-4F87-B1E4-BEAAA47EA73F}"/>
              </a:ext>
            </a:extLst>
          </p:cNvPr>
          <p:cNvSpPr>
            <a:spLocks noGrp="1"/>
          </p:cNvSpPr>
          <p:nvPr>
            <p:ph idx="13"/>
          </p:nvPr>
        </p:nvSpPr>
        <p:spPr>
          <a:xfrm>
            <a:off x="4190223" y="2107472"/>
            <a:ext cx="3296426" cy="1109133"/>
          </a:xfrm>
        </p:spPr>
        <p:txBody>
          <a:bodyPr/>
          <a:lstStyle/>
          <a:p>
            <a:pPr algn="just"/>
            <a:r>
              <a:rPr lang="en-MY" dirty="0"/>
              <a:t>The manifestation of the symptoms has been identified to be correlated to not a singular organ system but to multiple organ systems; Resulting in a broad range of symptoms.</a:t>
            </a:r>
            <a:endParaRPr lang="en-US" dirty="0"/>
          </a:p>
        </p:txBody>
      </p:sp>
      <p:sp>
        <p:nvSpPr>
          <p:cNvPr id="5" name="Content Placeholder 4">
            <a:extLst>
              <a:ext uri="{FF2B5EF4-FFF2-40B4-BE49-F238E27FC236}">
                <a16:creationId xmlns:a16="http://schemas.microsoft.com/office/drawing/2014/main" id="{A67EE021-5134-4FB5-978F-884273E35CFA}"/>
              </a:ext>
            </a:extLst>
          </p:cNvPr>
          <p:cNvSpPr>
            <a:spLocks noGrp="1"/>
          </p:cNvSpPr>
          <p:nvPr>
            <p:ph idx="14"/>
          </p:nvPr>
        </p:nvSpPr>
        <p:spPr>
          <a:xfrm>
            <a:off x="7663052" y="2117412"/>
            <a:ext cx="3857244" cy="3758456"/>
          </a:xfrm>
        </p:spPr>
        <p:txBody>
          <a:bodyPr numCol="1"/>
          <a:lstStyle/>
          <a:p>
            <a:pPr algn="just"/>
            <a:r>
              <a:rPr lang="en-US" dirty="0"/>
              <a:t>Treatment for long COVID is a complex process; No treatment or drug is effectively able to cover the wide range of symptoms.</a:t>
            </a:r>
          </a:p>
          <a:p>
            <a:pPr algn="just"/>
            <a:endParaRPr lang="en-US" dirty="0"/>
          </a:p>
          <a:p>
            <a:pPr marL="0" indent="0" algn="just">
              <a:buNone/>
            </a:pPr>
            <a:endParaRPr lang="en-US" dirty="0"/>
          </a:p>
          <a:p>
            <a:pPr marL="0" indent="0" algn="just">
              <a:buNone/>
            </a:pPr>
            <a:endParaRPr lang="en-US" dirty="0"/>
          </a:p>
          <a:p>
            <a:pPr algn="just"/>
            <a:r>
              <a:rPr lang="en-MY" dirty="0"/>
              <a:t>Natural products or compounds as natural remedies for long COVID is a field of research that could provide promising therapeutic drugs</a:t>
            </a:r>
            <a:endParaRPr lang="en-US" dirty="0"/>
          </a:p>
        </p:txBody>
      </p:sp>
      <p:pic>
        <p:nvPicPr>
          <p:cNvPr id="9" name="Picture 8">
            <a:extLst>
              <a:ext uri="{FF2B5EF4-FFF2-40B4-BE49-F238E27FC236}">
                <a16:creationId xmlns:a16="http://schemas.microsoft.com/office/drawing/2014/main" id="{A2DF9D96-5941-491E-B011-7358917F1898}"/>
              </a:ext>
            </a:extLst>
          </p:cNvPr>
          <p:cNvPicPr>
            <a:picLocks noChangeAspect="1"/>
          </p:cNvPicPr>
          <p:nvPr/>
        </p:nvPicPr>
        <p:blipFill>
          <a:blip r:embed="rId2"/>
          <a:stretch>
            <a:fillRect/>
          </a:stretch>
        </p:blipFill>
        <p:spPr>
          <a:xfrm>
            <a:off x="-76200" y="-1974"/>
            <a:ext cx="12268200" cy="1169313"/>
          </a:xfrm>
          <a:prstGeom prst="rect">
            <a:avLst/>
          </a:prstGeom>
          <a:ln>
            <a:solidFill>
              <a:schemeClr val="tx1"/>
            </a:solidFill>
          </a:ln>
        </p:spPr>
      </p:pic>
      <p:pic>
        <p:nvPicPr>
          <p:cNvPr id="3082" name="Picture 10" descr="Long Covid Symptoms &amp; Solutions | Brain Fog | Chronic Fatigue Syndrome">
            <a:extLst>
              <a:ext uri="{FF2B5EF4-FFF2-40B4-BE49-F238E27FC236}">
                <a16:creationId xmlns:a16="http://schemas.microsoft.com/office/drawing/2014/main" id="{02EFE6D1-46FB-4673-8AFE-19B60BAD5C72}"/>
              </a:ext>
            </a:extLst>
          </p:cNvPr>
          <p:cNvPicPr>
            <a:picLocks noGrp="1" noChangeAspect="1" noChangeArrowheads="1"/>
          </p:cNvPicPr>
          <p:nvPr>
            <p:ph type="pic" sz="quarter" idx="15"/>
          </p:nvPr>
        </p:nvPicPr>
        <p:blipFill>
          <a:blip r:embed="rId3">
            <a:extLst>
              <a:ext uri="{28A0092B-C50C-407E-A947-70E740481C1C}">
                <a14:useLocalDpi xmlns:a14="http://schemas.microsoft.com/office/drawing/2010/main" val="0"/>
              </a:ext>
            </a:extLst>
          </a:blip>
          <a:srcRect l="10225" r="10225"/>
          <a:stretch>
            <a:fillRect/>
          </a:stretch>
        </p:blipFill>
        <p:spPr bwMode="auto">
          <a:xfrm>
            <a:off x="973139" y="2049265"/>
            <a:ext cx="3103562" cy="2286000"/>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Woman Sore Eye stock vectors - iStock">
            <a:extLst>
              <a:ext uri="{FF2B5EF4-FFF2-40B4-BE49-F238E27FC236}">
                <a16:creationId xmlns:a16="http://schemas.microsoft.com/office/drawing/2014/main" id="{34D75B49-7513-4C4C-9A42-532D0507718D}"/>
              </a:ext>
            </a:extLst>
          </p:cNvPr>
          <p:cNvPicPr>
            <a:picLocks noGrp="1" noChangeAspect="1" noChangeArrowheads="1"/>
          </p:cNvPicPr>
          <p:nvPr>
            <p:ph type="pic" sz="quarter" idx="17"/>
          </p:nvPr>
        </p:nvPicPr>
        <p:blipFill>
          <a:blip r:embed="rId4">
            <a:extLst>
              <a:ext uri="{28A0092B-C50C-407E-A947-70E740481C1C}">
                <a14:useLocalDpi xmlns:a14="http://schemas.microsoft.com/office/drawing/2010/main" val="0"/>
              </a:ext>
            </a:extLst>
          </a:blip>
          <a:srcRect t="5375" b="5375"/>
          <a:stretch>
            <a:fillRect/>
          </a:stretch>
        </p:blipFill>
        <p:spPr bwMode="auto">
          <a:xfrm>
            <a:off x="5000625" y="4429284"/>
            <a:ext cx="2190749" cy="1955248"/>
          </a:xfrm>
          <a:prstGeom prst="rect">
            <a:avLst/>
          </a:prstGeom>
          <a:noFill/>
          <a:extLst>
            <a:ext uri="{909E8E84-426E-40DD-AFC4-6F175D3DCCD1}">
              <a14:hiddenFill xmlns:a14="http://schemas.microsoft.com/office/drawing/2010/main">
                <a:solidFill>
                  <a:srgbClr val="FFFFFF"/>
                </a:solidFill>
              </a14:hiddenFill>
            </a:ext>
          </a:extLst>
        </p:spPr>
      </p:pic>
      <p:pic>
        <p:nvPicPr>
          <p:cNvPr id="3090" name="Picture 18" descr="Premium Vector | Eco-friendly nature icon vector element logo design">
            <a:extLst>
              <a:ext uri="{FF2B5EF4-FFF2-40B4-BE49-F238E27FC236}">
                <a16:creationId xmlns:a16="http://schemas.microsoft.com/office/drawing/2014/main" id="{13737ADD-AE97-4780-B327-6C5566B37DE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72413" y="3702012"/>
            <a:ext cx="1092199" cy="1092199"/>
          </a:xfrm>
          <a:prstGeom prst="rect">
            <a:avLst/>
          </a:prstGeom>
          <a:noFill/>
          <a:extLst>
            <a:ext uri="{909E8E84-426E-40DD-AFC4-6F175D3DCCD1}">
              <a14:hiddenFill xmlns:a14="http://schemas.microsoft.com/office/drawing/2010/main">
                <a:solidFill>
                  <a:srgbClr val="FFFFFF"/>
                </a:solidFill>
              </a14:hiddenFill>
            </a:ext>
          </a:extLst>
        </p:spPr>
      </p:pic>
      <p:pic>
        <p:nvPicPr>
          <p:cNvPr id="3092" name="Picture 20" descr="Free Home Remedies Icon - Download in Line Style">
            <a:extLst>
              <a:ext uri="{FF2B5EF4-FFF2-40B4-BE49-F238E27FC236}">
                <a16:creationId xmlns:a16="http://schemas.microsoft.com/office/drawing/2014/main" id="{B6E4EE7F-BCDD-4C46-A8A4-FE39C81F9BF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53835" y="3740606"/>
            <a:ext cx="960637" cy="960637"/>
          </a:xfrm>
          <a:prstGeom prst="rect">
            <a:avLst/>
          </a:prstGeom>
          <a:noFill/>
          <a:extLst>
            <a:ext uri="{909E8E84-426E-40DD-AFC4-6F175D3DCCD1}">
              <a14:hiddenFill xmlns:a14="http://schemas.microsoft.com/office/drawing/2010/main">
                <a:solidFill>
                  <a:srgbClr val="FFFFFF"/>
                </a:solidFill>
              </a14:hiddenFill>
            </a:ext>
          </a:extLst>
        </p:spPr>
      </p:pic>
      <p:pic>
        <p:nvPicPr>
          <p:cNvPr id="3094" name="Picture 22" descr="Alternative medicine - Free wellness icons">
            <a:extLst>
              <a:ext uri="{FF2B5EF4-FFF2-40B4-BE49-F238E27FC236}">
                <a16:creationId xmlns:a16="http://schemas.microsoft.com/office/drawing/2014/main" id="{900C6014-1977-40C6-8159-D449CC7F7AC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647861" y="3729692"/>
            <a:ext cx="960637" cy="960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710692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AD05CF66-33F0-4DDF-AAE8-AA02E8A763CD}"/>
              </a:ext>
            </a:extLst>
          </p:cNvPr>
          <p:cNvPicPr>
            <a:picLocks noGrp="1" noChangeAspect="1"/>
          </p:cNvPicPr>
          <p:nvPr>
            <p:ph type="pic" sz="quarter" idx="16"/>
          </p:nvPr>
        </p:nvPicPr>
        <p:blipFill>
          <a:blip r:embed="rId2"/>
          <a:srcRect t="1802" b="1802"/>
          <a:stretch>
            <a:fillRect/>
          </a:stretch>
        </p:blipFill>
        <p:spPr>
          <a:prstGeom prst="rect">
            <a:avLst/>
          </a:prstGeom>
          <a:ln w="12700">
            <a:solidFill>
              <a:schemeClr val="tx1"/>
            </a:solidFill>
          </a:ln>
        </p:spPr>
      </p:pic>
      <p:pic>
        <p:nvPicPr>
          <p:cNvPr id="19" name="Picture Placeholder 18">
            <a:extLst>
              <a:ext uri="{FF2B5EF4-FFF2-40B4-BE49-F238E27FC236}">
                <a16:creationId xmlns:a16="http://schemas.microsoft.com/office/drawing/2014/main" id="{5FCFDC25-5CFD-4CF4-8D62-3F2983D15739}"/>
              </a:ext>
            </a:extLst>
          </p:cNvPr>
          <p:cNvPicPr>
            <a:picLocks noGrp="1" noChangeAspect="1"/>
          </p:cNvPicPr>
          <p:nvPr>
            <p:ph type="pic" sz="quarter" idx="15"/>
          </p:nvPr>
        </p:nvPicPr>
        <p:blipFill rotWithShape="1">
          <a:blip r:embed="rId3"/>
          <a:srcRect l="-3102" t="-1409" r="9880" b="-220"/>
          <a:stretch/>
        </p:blipFill>
        <p:spPr>
          <a:xfrm>
            <a:off x="3600451" y="1304925"/>
            <a:ext cx="1748400" cy="1680173"/>
          </a:xfrm>
          <a:prstGeom prst="rect">
            <a:avLst/>
          </a:prstGeom>
          <a:ln w="12700">
            <a:solidFill>
              <a:schemeClr val="tx1"/>
            </a:solidFill>
          </a:ln>
        </p:spPr>
      </p:pic>
      <p:pic>
        <p:nvPicPr>
          <p:cNvPr id="6" name="Picture Placeholder 5">
            <a:extLst>
              <a:ext uri="{FF2B5EF4-FFF2-40B4-BE49-F238E27FC236}">
                <a16:creationId xmlns:a16="http://schemas.microsoft.com/office/drawing/2014/main" id="{60D3516D-D7B3-4226-B35A-FE11B54DC423}"/>
              </a:ext>
            </a:extLst>
          </p:cNvPr>
          <p:cNvPicPr>
            <a:picLocks noGrp="1" noChangeAspect="1"/>
          </p:cNvPicPr>
          <p:nvPr>
            <p:ph type="pic" sz="quarter" idx="14"/>
          </p:nvPr>
        </p:nvPicPr>
        <p:blipFill>
          <a:blip r:embed="rId4"/>
          <a:srcRect t="10797" b="10797"/>
          <a:stretch>
            <a:fillRect/>
          </a:stretch>
        </p:blipFill>
        <p:spPr>
          <a:xfrm>
            <a:off x="1374222" y="3114674"/>
            <a:ext cx="3974629" cy="2424639"/>
          </a:xfrm>
          <a:prstGeom prst="rect">
            <a:avLst/>
          </a:prstGeom>
          <a:ln w="12700">
            <a:solidFill>
              <a:schemeClr val="tx1"/>
            </a:solidFill>
          </a:ln>
        </p:spPr>
      </p:pic>
      <p:pic>
        <p:nvPicPr>
          <p:cNvPr id="18" name="Picture Placeholder 17">
            <a:extLst>
              <a:ext uri="{FF2B5EF4-FFF2-40B4-BE49-F238E27FC236}">
                <a16:creationId xmlns:a16="http://schemas.microsoft.com/office/drawing/2014/main" id="{915B551D-5C8B-4548-9611-AADCA7C5CAF6}"/>
              </a:ext>
            </a:extLst>
          </p:cNvPr>
          <p:cNvPicPr>
            <a:picLocks noGrp="1" noChangeAspect="1"/>
          </p:cNvPicPr>
          <p:nvPr>
            <p:ph type="pic" sz="quarter" idx="13"/>
          </p:nvPr>
        </p:nvPicPr>
        <p:blipFill rotWithShape="1">
          <a:blip r:embed="rId5"/>
          <a:srcRect l="753" t="478" r="6085" b="-478"/>
          <a:stretch/>
        </p:blipFill>
        <p:spPr>
          <a:xfrm>
            <a:off x="5482052" y="1304925"/>
            <a:ext cx="2338493" cy="2881988"/>
          </a:xfrm>
          <a:prstGeom prst="rect">
            <a:avLst/>
          </a:prstGeom>
          <a:ln w="12700">
            <a:solidFill>
              <a:schemeClr val="tx1"/>
            </a:solidFill>
          </a:ln>
        </p:spPr>
      </p:pic>
      <p:pic>
        <p:nvPicPr>
          <p:cNvPr id="17" name="Picture Placeholder 16">
            <a:extLst>
              <a:ext uri="{FF2B5EF4-FFF2-40B4-BE49-F238E27FC236}">
                <a16:creationId xmlns:a16="http://schemas.microsoft.com/office/drawing/2014/main" id="{03E616A2-3E7D-4DF6-AE14-9A3B90519EAE}"/>
              </a:ext>
            </a:extLst>
          </p:cNvPr>
          <p:cNvPicPr>
            <a:picLocks noGrp="1" noChangeAspect="1"/>
          </p:cNvPicPr>
          <p:nvPr>
            <p:ph type="pic" sz="quarter" idx="17"/>
          </p:nvPr>
        </p:nvPicPr>
        <p:blipFill>
          <a:blip r:embed="rId6"/>
          <a:srcRect l="28857" r="28857"/>
          <a:stretch>
            <a:fillRect/>
          </a:stretch>
        </p:blipFill>
        <p:spPr>
          <a:prstGeom prst="rect">
            <a:avLst/>
          </a:prstGeom>
          <a:ln w="12700">
            <a:solidFill>
              <a:schemeClr val="tx1"/>
            </a:solidFill>
          </a:ln>
        </p:spPr>
      </p:pic>
      <p:sp>
        <p:nvSpPr>
          <p:cNvPr id="2" name="Title 1">
            <a:extLst>
              <a:ext uri="{FF2B5EF4-FFF2-40B4-BE49-F238E27FC236}">
                <a16:creationId xmlns:a16="http://schemas.microsoft.com/office/drawing/2014/main" id="{C7F96A02-86EB-4DB6-848F-D15402E17D6C}"/>
              </a:ext>
            </a:extLst>
          </p:cNvPr>
          <p:cNvSpPr>
            <a:spLocks noGrp="1"/>
          </p:cNvSpPr>
          <p:nvPr>
            <p:ph type="title"/>
          </p:nvPr>
        </p:nvSpPr>
        <p:spPr/>
        <p:txBody>
          <a:bodyPr/>
          <a:lstStyle/>
          <a:p>
            <a:r>
              <a:rPr lang="en-US" dirty="0"/>
              <a:t>Literature Review</a:t>
            </a:r>
          </a:p>
        </p:txBody>
      </p:sp>
      <p:sp>
        <p:nvSpPr>
          <p:cNvPr id="14" name="Text Placeholder 13">
            <a:extLst>
              <a:ext uri="{FF2B5EF4-FFF2-40B4-BE49-F238E27FC236}">
                <a16:creationId xmlns:a16="http://schemas.microsoft.com/office/drawing/2014/main" id="{F7580787-4CF5-4195-9119-C37E931CA514}"/>
              </a:ext>
            </a:extLst>
          </p:cNvPr>
          <p:cNvSpPr>
            <a:spLocks noGrp="1"/>
          </p:cNvSpPr>
          <p:nvPr>
            <p:ph type="body" sz="quarter" idx="18"/>
          </p:nvPr>
        </p:nvSpPr>
        <p:spPr>
          <a:xfrm>
            <a:off x="8216900" y="2468338"/>
            <a:ext cx="3014771" cy="3349763"/>
          </a:xfrm>
        </p:spPr>
        <p:txBody>
          <a:bodyPr/>
          <a:lstStyle/>
          <a:p>
            <a:pPr marL="285750" indent="-285750" algn="l">
              <a:buFont typeface="Wingdings" panose="05000000000000000000" pitchFamily="2" charset="2"/>
              <a:buChar char="v"/>
            </a:pPr>
            <a:r>
              <a:rPr lang="en-US" dirty="0"/>
              <a:t>What is Long COVID; an Overview</a:t>
            </a:r>
          </a:p>
          <a:p>
            <a:pPr marL="285750" indent="-285750" algn="l">
              <a:buFont typeface="Wingdings" panose="05000000000000000000" pitchFamily="2" charset="2"/>
              <a:buChar char="v"/>
            </a:pPr>
            <a:r>
              <a:rPr lang="en-US" dirty="0"/>
              <a:t>Mechanism Behind Long COVID</a:t>
            </a:r>
          </a:p>
          <a:p>
            <a:pPr marL="285750" indent="-285750" algn="l">
              <a:buFont typeface="Wingdings" panose="05000000000000000000" pitchFamily="2" charset="2"/>
              <a:buChar char="v"/>
            </a:pPr>
            <a:r>
              <a:rPr lang="en-US" dirty="0"/>
              <a:t>Hub Gene Biomarkers + Repurposed Drugs</a:t>
            </a:r>
          </a:p>
          <a:p>
            <a:pPr marL="285750" indent="-285750" algn="l">
              <a:buFont typeface="Wingdings" panose="05000000000000000000" pitchFamily="2" charset="2"/>
              <a:buChar char="v"/>
            </a:pPr>
            <a:r>
              <a:rPr lang="en-US" dirty="0"/>
              <a:t>Treatment Options for Long COVID</a:t>
            </a:r>
          </a:p>
          <a:p>
            <a:pPr marL="285750" indent="-285750" algn="l">
              <a:buFont typeface="Wingdings" panose="05000000000000000000" pitchFamily="2" charset="2"/>
              <a:buChar char="v"/>
            </a:pPr>
            <a:r>
              <a:rPr lang="en-US" dirty="0"/>
              <a:t>Natural Products and Remedies; Properties and Function</a:t>
            </a:r>
          </a:p>
        </p:txBody>
      </p:sp>
      <p:pic>
        <p:nvPicPr>
          <p:cNvPr id="20" name="Picture 19">
            <a:extLst>
              <a:ext uri="{FF2B5EF4-FFF2-40B4-BE49-F238E27FC236}">
                <a16:creationId xmlns:a16="http://schemas.microsoft.com/office/drawing/2014/main" id="{9C767FF7-9660-4C92-B8D0-95CC947F290E}"/>
              </a:ext>
            </a:extLst>
          </p:cNvPr>
          <p:cNvPicPr>
            <a:picLocks noChangeAspect="1"/>
          </p:cNvPicPr>
          <p:nvPr/>
        </p:nvPicPr>
        <p:blipFill>
          <a:blip r:embed="rId7"/>
          <a:stretch>
            <a:fillRect/>
          </a:stretch>
        </p:blipFill>
        <p:spPr>
          <a:xfrm>
            <a:off x="0" y="-199953"/>
            <a:ext cx="12363450" cy="1108604"/>
          </a:xfrm>
          <a:prstGeom prst="rect">
            <a:avLst/>
          </a:prstGeom>
          <a:ln>
            <a:solidFill>
              <a:schemeClr val="tx1"/>
            </a:solidFill>
          </a:ln>
        </p:spPr>
      </p:pic>
    </p:spTree>
    <p:extLst>
      <p:ext uri="{BB962C8B-B14F-4D97-AF65-F5344CB8AC3E}">
        <p14:creationId xmlns:p14="http://schemas.microsoft.com/office/powerpoint/2010/main" val="271007366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508F6-42C2-4FFE-A92E-4981332982CA}"/>
              </a:ext>
            </a:extLst>
          </p:cNvPr>
          <p:cNvSpPr>
            <a:spLocks noGrp="1"/>
          </p:cNvSpPr>
          <p:nvPr>
            <p:ph type="title"/>
          </p:nvPr>
        </p:nvSpPr>
        <p:spPr/>
        <p:txBody>
          <a:bodyPr/>
          <a:lstStyle/>
          <a:p>
            <a:r>
              <a:rPr lang="en-US" dirty="0"/>
              <a:t>Literature Review</a:t>
            </a:r>
          </a:p>
        </p:txBody>
      </p:sp>
      <p:sp>
        <p:nvSpPr>
          <p:cNvPr id="3" name="Content Placeholder 2">
            <a:extLst>
              <a:ext uri="{FF2B5EF4-FFF2-40B4-BE49-F238E27FC236}">
                <a16:creationId xmlns:a16="http://schemas.microsoft.com/office/drawing/2014/main" id="{37D92030-ED5A-43D0-870F-DC04D358FFC0}"/>
              </a:ext>
            </a:extLst>
          </p:cNvPr>
          <p:cNvSpPr>
            <a:spLocks noGrp="1"/>
          </p:cNvSpPr>
          <p:nvPr>
            <p:ph sz="half" idx="1"/>
          </p:nvPr>
        </p:nvSpPr>
        <p:spPr>
          <a:xfrm>
            <a:off x="3343275" y="2560320"/>
            <a:ext cx="4468241" cy="3310128"/>
          </a:xfrm>
        </p:spPr>
        <p:txBody>
          <a:bodyPr>
            <a:noAutofit/>
          </a:bodyPr>
          <a:lstStyle/>
          <a:p>
            <a:r>
              <a:rPr lang="en-US" sz="1500" dirty="0"/>
              <a:t>“Long COVID” is a term used to describe presence of various symptoms, even weeks or months after acquiring SARS-CoV-2 infection irrespective of the viral status. Long COVID can be divided into two stages-post acute COVID where symptoms extend beyond 3 weeks, but less than 12 weeks, and chronic COVID where symptoms extend beyond 12 weeks (Raveendran et al., 2021)</a:t>
            </a:r>
          </a:p>
          <a:p>
            <a:r>
              <a:rPr lang="en-US" sz="1500" dirty="0"/>
              <a:t>The identification of the 255 symptoms in the different organ systems, the biomarker discoveries, and the respective FDA-Approved repurposed drugs, as well as their associated gene ontology and pathway insights from this study (Das &amp; Kumar, 2022).</a:t>
            </a:r>
          </a:p>
        </p:txBody>
      </p:sp>
      <p:sp>
        <p:nvSpPr>
          <p:cNvPr id="4" name="Content Placeholder 3">
            <a:extLst>
              <a:ext uri="{FF2B5EF4-FFF2-40B4-BE49-F238E27FC236}">
                <a16:creationId xmlns:a16="http://schemas.microsoft.com/office/drawing/2014/main" id="{D3FCA4A4-52DE-4F24-A9DC-1B05D722C00B}"/>
              </a:ext>
            </a:extLst>
          </p:cNvPr>
          <p:cNvSpPr>
            <a:spLocks noGrp="1"/>
          </p:cNvSpPr>
          <p:nvPr>
            <p:ph sz="half" idx="2"/>
          </p:nvPr>
        </p:nvSpPr>
        <p:spPr>
          <a:xfrm>
            <a:off x="7811516" y="2560320"/>
            <a:ext cx="3808984" cy="3310128"/>
          </a:xfrm>
        </p:spPr>
        <p:txBody>
          <a:bodyPr>
            <a:normAutofit fontScale="85000" lnSpcReduction="10000"/>
          </a:bodyPr>
          <a:lstStyle/>
          <a:p>
            <a:r>
              <a:rPr lang="en-US" dirty="0"/>
              <a:t>The mechanisms underlying its pathophysiology are still unclear. Although organ damage from the acute infection phase likely accounts for symptoms, specific long-lasting inflammatory mechanisms have been proposed. (</a:t>
            </a:r>
            <a:r>
              <a:rPr lang="en-US" dirty="0" err="1"/>
              <a:t>Castanares</a:t>
            </a:r>
            <a:r>
              <a:rPr lang="en-US" dirty="0"/>
              <a:t>-Zapatero et al., 2022)</a:t>
            </a:r>
          </a:p>
          <a:p>
            <a:r>
              <a:rPr lang="en-US" dirty="0"/>
              <a:t>Medicinal plants have historically proven their value as a source of molecules with therapeutic potential, and nowadays still represent an important pool for the identification of novel drug leads (</a:t>
            </a:r>
            <a:r>
              <a:rPr lang="en-US" dirty="0" err="1"/>
              <a:t>Atanasov</a:t>
            </a:r>
            <a:r>
              <a:rPr lang="en-US" dirty="0"/>
              <a:t> et al., 2021). </a:t>
            </a:r>
          </a:p>
        </p:txBody>
      </p:sp>
      <p:pic>
        <p:nvPicPr>
          <p:cNvPr id="12" name="Picture Placeholder 11">
            <a:extLst>
              <a:ext uri="{FF2B5EF4-FFF2-40B4-BE49-F238E27FC236}">
                <a16:creationId xmlns:a16="http://schemas.microsoft.com/office/drawing/2014/main" id="{528E0C3F-6F57-4C3E-B661-3E6E1D0C8ABB}"/>
              </a:ext>
            </a:extLst>
          </p:cNvPr>
          <p:cNvPicPr>
            <a:picLocks noGrp="1" noChangeAspect="1"/>
          </p:cNvPicPr>
          <p:nvPr>
            <p:ph type="pic" sz="quarter" idx="14"/>
          </p:nvPr>
        </p:nvPicPr>
        <p:blipFill>
          <a:blip r:embed="rId2"/>
          <a:srcRect l="4347" r="4347"/>
          <a:stretch>
            <a:fillRect/>
          </a:stretch>
        </p:blipFill>
        <p:spPr>
          <a:xfrm rot="120000">
            <a:off x="422103" y="1691853"/>
            <a:ext cx="2736000" cy="3367314"/>
          </a:xfrm>
          <a:prstGeom prst="rect">
            <a:avLst/>
          </a:prstGeom>
        </p:spPr>
      </p:pic>
      <p:pic>
        <p:nvPicPr>
          <p:cNvPr id="17" name="Picture 16">
            <a:extLst>
              <a:ext uri="{FF2B5EF4-FFF2-40B4-BE49-F238E27FC236}">
                <a16:creationId xmlns:a16="http://schemas.microsoft.com/office/drawing/2014/main" id="{1BCDDC4A-04EF-4D6C-A973-7A33627E22E1}"/>
              </a:ext>
            </a:extLst>
          </p:cNvPr>
          <p:cNvPicPr>
            <a:picLocks noChangeAspect="1"/>
          </p:cNvPicPr>
          <p:nvPr/>
        </p:nvPicPr>
        <p:blipFill>
          <a:blip r:embed="rId3"/>
          <a:stretch>
            <a:fillRect/>
          </a:stretch>
        </p:blipFill>
        <p:spPr>
          <a:xfrm>
            <a:off x="-76200" y="-1974"/>
            <a:ext cx="12268200" cy="1169313"/>
          </a:xfrm>
          <a:prstGeom prst="rect">
            <a:avLst/>
          </a:prstGeom>
          <a:ln>
            <a:solidFill>
              <a:schemeClr val="tx1"/>
            </a:solidFill>
          </a:ln>
        </p:spPr>
      </p:pic>
    </p:spTree>
    <p:extLst>
      <p:ext uri="{BB962C8B-B14F-4D97-AF65-F5344CB8AC3E}">
        <p14:creationId xmlns:p14="http://schemas.microsoft.com/office/powerpoint/2010/main" val="223228295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A5C27-0F29-4A78-830C-1910A20B71A1}"/>
              </a:ext>
            </a:extLst>
          </p:cNvPr>
          <p:cNvSpPr>
            <a:spLocks noGrp="1"/>
          </p:cNvSpPr>
          <p:nvPr>
            <p:ph type="title"/>
          </p:nvPr>
        </p:nvSpPr>
        <p:spPr>
          <a:xfrm>
            <a:off x="677485" y="1169313"/>
            <a:ext cx="5810248" cy="1303867"/>
          </a:xfrm>
        </p:spPr>
        <p:txBody>
          <a:bodyPr/>
          <a:lstStyle/>
          <a:p>
            <a:r>
              <a:rPr lang="en-US" dirty="0"/>
              <a:t>Problem Statement</a:t>
            </a:r>
          </a:p>
        </p:txBody>
      </p:sp>
      <p:sp>
        <p:nvSpPr>
          <p:cNvPr id="3" name="Content Placeholder 2">
            <a:extLst>
              <a:ext uri="{FF2B5EF4-FFF2-40B4-BE49-F238E27FC236}">
                <a16:creationId xmlns:a16="http://schemas.microsoft.com/office/drawing/2014/main" id="{1BF363B3-8F9E-4D67-AE12-41CFF83F6790}"/>
              </a:ext>
            </a:extLst>
          </p:cNvPr>
          <p:cNvSpPr>
            <a:spLocks noGrp="1"/>
          </p:cNvSpPr>
          <p:nvPr>
            <p:ph idx="1"/>
          </p:nvPr>
        </p:nvSpPr>
        <p:spPr>
          <a:xfrm>
            <a:off x="895351" y="2552700"/>
            <a:ext cx="5200649" cy="3690755"/>
          </a:xfrm>
        </p:spPr>
        <p:txBody>
          <a:bodyPr/>
          <a:lstStyle/>
          <a:p>
            <a:pPr algn="just"/>
            <a:r>
              <a:rPr lang="en-US" sz="1600" dirty="0"/>
              <a:t>“What natural remedies can target the persistent symptoms of Long COVID with the aid of the hub gene biomarkers and repurposed drugs?”</a:t>
            </a:r>
          </a:p>
          <a:p>
            <a:pPr algn="just"/>
            <a:r>
              <a:rPr lang="en-US" sz="1600" dirty="0"/>
              <a:t>Long COVID is a disorder marked by symptoms that persist after the acute phase of COVID-19 infection. To treat these symptoms, which ultimately decrease individual's standard/quality of life, it is necessary to identify effective and accessible natural remedies to alleviate the symptoms. Additionally, the study and further examination of the identified hub gene biomarkers of long COVID and associated repurposed drugs could offer important insights into prospective therapeutic approaches for this condition.</a:t>
            </a:r>
          </a:p>
        </p:txBody>
      </p:sp>
      <p:pic>
        <p:nvPicPr>
          <p:cNvPr id="8" name="Picture 7">
            <a:extLst>
              <a:ext uri="{FF2B5EF4-FFF2-40B4-BE49-F238E27FC236}">
                <a16:creationId xmlns:a16="http://schemas.microsoft.com/office/drawing/2014/main" id="{C06FAC04-9D3B-4D44-AE15-CE6BAD37E87E}"/>
              </a:ext>
            </a:extLst>
          </p:cNvPr>
          <p:cNvPicPr>
            <a:picLocks noChangeAspect="1"/>
          </p:cNvPicPr>
          <p:nvPr/>
        </p:nvPicPr>
        <p:blipFill>
          <a:blip r:embed="rId2"/>
          <a:stretch>
            <a:fillRect/>
          </a:stretch>
        </p:blipFill>
        <p:spPr>
          <a:xfrm>
            <a:off x="-76200" y="0"/>
            <a:ext cx="12268200" cy="1169313"/>
          </a:xfrm>
          <a:prstGeom prst="rect">
            <a:avLst/>
          </a:prstGeom>
          <a:ln>
            <a:solidFill>
              <a:schemeClr val="tx1"/>
            </a:solidFill>
          </a:ln>
        </p:spPr>
      </p:pic>
      <p:pic>
        <p:nvPicPr>
          <p:cNvPr id="15" name="Picture 14">
            <a:extLst>
              <a:ext uri="{FF2B5EF4-FFF2-40B4-BE49-F238E27FC236}">
                <a16:creationId xmlns:a16="http://schemas.microsoft.com/office/drawing/2014/main" id="{75792916-5D3E-4ED2-A5A3-CB1A5337809D}"/>
              </a:ext>
            </a:extLst>
          </p:cNvPr>
          <p:cNvPicPr>
            <a:picLocks noChangeAspect="1"/>
          </p:cNvPicPr>
          <p:nvPr/>
        </p:nvPicPr>
        <p:blipFill>
          <a:blip r:embed="rId3"/>
          <a:stretch>
            <a:fillRect/>
          </a:stretch>
        </p:blipFill>
        <p:spPr>
          <a:xfrm>
            <a:off x="6124574" y="1192886"/>
            <a:ext cx="5604848" cy="5188863"/>
          </a:xfrm>
          <a:prstGeom prst="rect">
            <a:avLst/>
          </a:prstGeom>
        </p:spPr>
      </p:pic>
      <p:pic>
        <p:nvPicPr>
          <p:cNvPr id="13" name="Picture 12">
            <a:extLst>
              <a:ext uri="{FF2B5EF4-FFF2-40B4-BE49-F238E27FC236}">
                <a16:creationId xmlns:a16="http://schemas.microsoft.com/office/drawing/2014/main" id="{6EFAFE39-6BF1-4FF3-A625-B5D185FE2585}"/>
              </a:ext>
            </a:extLst>
          </p:cNvPr>
          <p:cNvPicPr>
            <a:picLocks noChangeAspect="1"/>
          </p:cNvPicPr>
          <p:nvPr/>
        </p:nvPicPr>
        <p:blipFill>
          <a:blip r:embed="rId4"/>
          <a:stretch>
            <a:fillRect/>
          </a:stretch>
        </p:blipFill>
        <p:spPr>
          <a:xfrm>
            <a:off x="9743275" y="1192885"/>
            <a:ext cx="1986147" cy="1897795"/>
          </a:xfrm>
          <a:prstGeom prst="rect">
            <a:avLst/>
          </a:prstGeom>
        </p:spPr>
      </p:pic>
    </p:spTree>
    <p:extLst>
      <p:ext uri="{BB962C8B-B14F-4D97-AF65-F5344CB8AC3E}">
        <p14:creationId xmlns:p14="http://schemas.microsoft.com/office/powerpoint/2010/main" val="355399070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2AB3-9E22-45B7-B682-56304D5BD53D}"/>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2EAA86A1-F801-442C-838A-F834D93A9669}"/>
              </a:ext>
            </a:extLst>
          </p:cNvPr>
          <p:cNvSpPr>
            <a:spLocks noGrp="1"/>
          </p:cNvSpPr>
          <p:nvPr>
            <p:ph sz="half" idx="1"/>
          </p:nvPr>
        </p:nvSpPr>
        <p:spPr>
          <a:xfrm>
            <a:off x="1251433" y="2485074"/>
            <a:ext cx="3924299" cy="4173856"/>
          </a:xfrm>
        </p:spPr>
        <p:txBody>
          <a:bodyPr>
            <a:normAutofit fontScale="32500" lnSpcReduction="20000"/>
          </a:bodyPr>
          <a:lstStyle/>
          <a:p>
            <a:pPr marL="0" indent="0">
              <a:buNone/>
            </a:pPr>
            <a:r>
              <a:rPr lang="en-US" sz="4900" u="sng" dirty="0"/>
              <a:t>General Objective</a:t>
            </a:r>
            <a:endParaRPr lang="en-US" sz="4900" dirty="0"/>
          </a:p>
          <a:p>
            <a:r>
              <a:rPr lang="en-US" sz="4900" dirty="0"/>
              <a:t>To identify the natural compounds that can be used as therapeutic drug for long COVID based on the hub genes and repurposed drugs using bioinformatics tools.</a:t>
            </a:r>
          </a:p>
          <a:p>
            <a:pPr marL="0" indent="0">
              <a:buNone/>
            </a:pPr>
            <a:r>
              <a:rPr lang="en-US" sz="4900" u="sng" dirty="0"/>
              <a:t>Specific Objectives</a:t>
            </a:r>
            <a:endParaRPr lang="en-US" sz="4900" dirty="0"/>
          </a:p>
          <a:p>
            <a:r>
              <a:rPr lang="en-US" sz="4900" dirty="0"/>
              <a:t>To analyze the hub gene biomarkers for the most common long COVID symptoms</a:t>
            </a:r>
          </a:p>
          <a:p>
            <a:r>
              <a:rPr lang="en-US" sz="4900" dirty="0"/>
              <a:t>To identify the natural compounds associated with hub genes of each long COVID symptoms</a:t>
            </a:r>
          </a:p>
          <a:p>
            <a:r>
              <a:rPr lang="en-US" sz="4900" dirty="0"/>
              <a:t>To examine the Molecular Docking between the hub gene biomarkers and natural compounds</a:t>
            </a:r>
          </a:p>
          <a:p>
            <a:endParaRPr lang="en-US" dirty="0"/>
          </a:p>
        </p:txBody>
      </p:sp>
      <p:pic>
        <p:nvPicPr>
          <p:cNvPr id="6146" name="Picture 2" descr="Define objective and problem icon market research Vector Image">
            <a:extLst>
              <a:ext uri="{FF2B5EF4-FFF2-40B4-BE49-F238E27FC236}">
                <a16:creationId xmlns:a16="http://schemas.microsoft.com/office/drawing/2014/main" id="{37772967-D82F-45FD-ACF9-CA2F7F64EF92}"/>
              </a:ext>
            </a:extLst>
          </p:cNvPr>
          <p:cNvPicPr>
            <a:picLocks noGrp="1" noChangeAspect="1" noChangeArrowheads="1"/>
          </p:cNvPicPr>
          <p:nvPr>
            <p:ph type="pic" sz="quarter" idx="14"/>
          </p:nvPr>
        </p:nvPicPr>
        <p:blipFill rotWithShape="1">
          <a:blip r:embed="rId2">
            <a:extLst>
              <a:ext uri="{28A0092B-C50C-407E-A947-70E740481C1C}">
                <a14:useLocalDpi xmlns:a14="http://schemas.microsoft.com/office/drawing/2010/main" val="0"/>
              </a:ext>
            </a:extLst>
          </a:blip>
          <a:srcRect l="-1146" t="13040" r="1146" b="20395"/>
          <a:stretch/>
        </p:blipFill>
        <p:spPr bwMode="auto">
          <a:xfrm rot="21449816">
            <a:off x="5552332" y="1118037"/>
            <a:ext cx="5279854" cy="3796014"/>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8" name="Text Placeholder 13">
            <a:extLst>
              <a:ext uri="{FF2B5EF4-FFF2-40B4-BE49-F238E27FC236}">
                <a16:creationId xmlns:a16="http://schemas.microsoft.com/office/drawing/2014/main" id="{C9E5725D-E3EE-497A-A484-54BA0FFA6D4E}"/>
              </a:ext>
            </a:extLst>
          </p:cNvPr>
          <p:cNvSpPr txBox="1">
            <a:spLocks/>
          </p:cNvSpPr>
          <p:nvPr/>
        </p:nvSpPr>
        <p:spPr>
          <a:xfrm rot="21381874">
            <a:off x="6117239" y="4980624"/>
            <a:ext cx="5632007" cy="848676"/>
          </a:xfrm>
          <a:prstGeom prst="rect">
            <a:avLst/>
          </a:prstGeom>
        </p:spPr>
        <p:txBody>
          <a:bodyPr/>
          <a:lst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r>
              <a:rPr lang="en-US" dirty="0"/>
              <a:t>What must be achieved in the study??</a:t>
            </a:r>
          </a:p>
        </p:txBody>
      </p:sp>
      <p:pic>
        <p:nvPicPr>
          <p:cNvPr id="6148" name="Picture 4" descr="Critical thinking - Free user icons">
            <a:extLst>
              <a:ext uri="{FF2B5EF4-FFF2-40B4-BE49-F238E27FC236}">
                <a16:creationId xmlns:a16="http://schemas.microsoft.com/office/drawing/2014/main" id="{7E8BF561-8233-47E9-9367-289B0BD14A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72120" y="4802921"/>
            <a:ext cx="1064479" cy="106447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A132C715-88BF-4DEB-9B01-2F89B0A765A9}"/>
              </a:ext>
            </a:extLst>
          </p:cNvPr>
          <p:cNvPicPr>
            <a:picLocks noChangeAspect="1"/>
          </p:cNvPicPr>
          <p:nvPr/>
        </p:nvPicPr>
        <p:blipFill>
          <a:blip r:embed="rId4"/>
          <a:stretch>
            <a:fillRect/>
          </a:stretch>
        </p:blipFill>
        <p:spPr>
          <a:xfrm>
            <a:off x="0" y="-264297"/>
            <a:ext cx="12268200" cy="1169313"/>
          </a:xfrm>
          <a:prstGeom prst="rect">
            <a:avLst/>
          </a:prstGeom>
          <a:ln>
            <a:solidFill>
              <a:schemeClr val="tx1"/>
            </a:solidFill>
          </a:ln>
        </p:spPr>
      </p:pic>
      <p:sp>
        <p:nvSpPr>
          <p:cNvPr id="7" name="Rectangle 6">
            <a:extLst>
              <a:ext uri="{FF2B5EF4-FFF2-40B4-BE49-F238E27FC236}">
                <a16:creationId xmlns:a16="http://schemas.microsoft.com/office/drawing/2014/main" id="{FE029BDB-0F10-4808-A208-18ED8B129E0A}"/>
              </a:ext>
            </a:extLst>
          </p:cNvPr>
          <p:cNvSpPr/>
          <p:nvPr/>
        </p:nvSpPr>
        <p:spPr>
          <a:xfrm rot="21438515">
            <a:off x="5604318" y="1105875"/>
            <a:ext cx="5359484" cy="3789284"/>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MY" sz="3600" b="1" dirty="0"/>
              <a:t>Hypothesis </a:t>
            </a:r>
          </a:p>
          <a:p>
            <a:pPr algn="ctr"/>
            <a:endParaRPr lang="en-MY" sz="3600" b="1" dirty="0"/>
          </a:p>
          <a:p>
            <a:pPr algn="ctr"/>
            <a:r>
              <a:rPr lang="en-US" dirty="0"/>
              <a:t>To identify the natural compound as a therapeutic drug/natural remedy using the repurposed drugs for each hub gene associated with the long COVID symptoms. </a:t>
            </a:r>
            <a:endParaRPr lang="en-MY" dirty="0"/>
          </a:p>
        </p:txBody>
      </p:sp>
    </p:spTree>
    <p:extLst>
      <p:ext uri="{BB962C8B-B14F-4D97-AF65-F5344CB8AC3E}">
        <p14:creationId xmlns:p14="http://schemas.microsoft.com/office/powerpoint/2010/main" val="214933156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CAAD1-6AB6-4E64-B9E5-6993909727C4}"/>
              </a:ext>
            </a:extLst>
          </p:cNvPr>
          <p:cNvSpPr>
            <a:spLocks noGrp="1"/>
          </p:cNvSpPr>
          <p:nvPr>
            <p:ph type="title"/>
          </p:nvPr>
        </p:nvSpPr>
        <p:spPr>
          <a:xfrm>
            <a:off x="6178294" y="982132"/>
            <a:ext cx="4718304" cy="1303867"/>
          </a:xfrm>
        </p:spPr>
        <p:txBody>
          <a:bodyPr/>
          <a:lstStyle/>
          <a:p>
            <a:r>
              <a:rPr lang="en-MY" dirty="0"/>
              <a:t>Methodology</a:t>
            </a:r>
          </a:p>
        </p:txBody>
      </p:sp>
      <p:sp>
        <p:nvSpPr>
          <p:cNvPr id="4" name="Content Placeholder 3">
            <a:extLst>
              <a:ext uri="{FF2B5EF4-FFF2-40B4-BE49-F238E27FC236}">
                <a16:creationId xmlns:a16="http://schemas.microsoft.com/office/drawing/2014/main" id="{65DD69DE-EF62-4E5D-B2AC-ED8F657757D8}"/>
              </a:ext>
            </a:extLst>
          </p:cNvPr>
          <p:cNvSpPr>
            <a:spLocks noGrp="1"/>
          </p:cNvSpPr>
          <p:nvPr>
            <p:ph sz="half" idx="2"/>
          </p:nvPr>
        </p:nvSpPr>
        <p:spPr>
          <a:xfrm>
            <a:off x="4581525" y="2455544"/>
            <a:ext cx="6286499" cy="4116705"/>
          </a:xfrm>
        </p:spPr>
        <p:txBody>
          <a:bodyPr>
            <a:normAutofit fontScale="47500" lnSpcReduction="20000"/>
          </a:bodyPr>
          <a:lstStyle/>
          <a:p>
            <a:pPr marL="0" indent="0">
              <a:buNone/>
            </a:pPr>
            <a:r>
              <a:rPr lang="en-MY" sz="4000" dirty="0"/>
              <a:t>Previous Research Study</a:t>
            </a:r>
          </a:p>
          <a:p>
            <a:r>
              <a:rPr lang="en-MY" sz="4000" dirty="0"/>
              <a:t>An article on Long COVID: G Protein-Coupled Receptors (GPCRs) responsible for persistent post-COVID symptoms, by </a:t>
            </a:r>
            <a:r>
              <a:rPr lang="en-MY" sz="4000" dirty="0" err="1"/>
              <a:t>Sanisha</a:t>
            </a:r>
            <a:r>
              <a:rPr lang="en-MY" sz="4000" dirty="0"/>
              <a:t> Das, Suresh Kumar (Das &amp; Kumar, 2022).</a:t>
            </a:r>
          </a:p>
          <a:p>
            <a:pPr marL="0" indent="0">
              <a:buNone/>
            </a:pPr>
            <a:r>
              <a:rPr lang="en-MY" sz="4000" dirty="0"/>
              <a:t>Bioinformatics Tools Employed</a:t>
            </a:r>
          </a:p>
          <a:p>
            <a:r>
              <a:rPr lang="en-MY" sz="4000" dirty="0"/>
              <a:t>PubChem</a:t>
            </a:r>
          </a:p>
          <a:p>
            <a:r>
              <a:rPr lang="en-MY" sz="4000" dirty="0"/>
              <a:t>NPASS</a:t>
            </a:r>
          </a:p>
          <a:p>
            <a:r>
              <a:rPr lang="en-MY" sz="4000" dirty="0" err="1"/>
              <a:t>UniProt</a:t>
            </a:r>
            <a:endParaRPr lang="en-MY" sz="4000" dirty="0"/>
          </a:p>
          <a:p>
            <a:r>
              <a:rPr lang="en-MY" sz="4000" dirty="0" err="1"/>
              <a:t>AlphaFold</a:t>
            </a:r>
            <a:endParaRPr lang="en-MY" sz="4000" dirty="0"/>
          </a:p>
          <a:p>
            <a:r>
              <a:rPr lang="en-MY" sz="4000" dirty="0"/>
              <a:t>Open Babel</a:t>
            </a:r>
          </a:p>
          <a:p>
            <a:r>
              <a:rPr lang="en-MY" sz="4000" dirty="0" err="1"/>
              <a:t>iGEMDOCK</a:t>
            </a:r>
            <a:endParaRPr lang="en-MY" sz="4000" dirty="0"/>
          </a:p>
          <a:p>
            <a:endParaRPr lang="en-MY" dirty="0"/>
          </a:p>
        </p:txBody>
      </p:sp>
      <p:pic>
        <p:nvPicPr>
          <p:cNvPr id="6" name="Picture 5">
            <a:extLst>
              <a:ext uri="{FF2B5EF4-FFF2-40B4-BE49-F238E27FC236}">
                <a16:creationId xmlns:a16="http://schemas.microsoft.com/office/drawing/2014/main" id="{F695786F-B801-4D35-A8E5-7F108CB291EC}"/>
              </a:ext>
            </a:extLst>
          </p:cNvPr>
          <p:cNvPicPr>
            <a:picLocks noChangeAspect="1"/>
          </p:cNvPicPr>
          <p:nvPr/>
        </p:nvPicPr>
        <p:blipFill>
          <a:blip r:embed="rId2"/>
          <a:stretch>
            <a:fillRect/>
          </a:stretch>
        </p:blipFill>
        <p:spPr>
          <a:xfrm>
            <a:off x="847725" y="526783"/>
            <a:ext cx="3085054" cy="2214563"/>
          </a:xfrm>
          <a:prstGeom prst="rect">
            <a:avLst/>
          </a:prstGeom>
        </p:spPr>
      </p:pic>
      <p:pic>
        <p:nvPicPr>
          <p:cNvPr id="8" name="Picture 7">
            <a:extLst>
              <a:ext uri="{FF2B5EF4-FFF2-40B4-BE49-F238E27FC236}">
                <a16:creationId xmlns:a16="http://schemas.microsoft.com/office/drawing/2014/main" id="{22D9B20A-882A-4C29-891D-AEB4B551D7D8}"/>
              </a:ext>
            </a:extLst>
          </p:cNvPr>
          <p:cNvPicPr>
            <a:picLocks noChangeAspect="1"/>
          </p:cNvPicPr>
          <p:nvPr/>
        </p:nvPicPr>
        <p:blipFill>
          <a:blip r:embed="rId3"/>
          <a:stretch>
            <a:fillRect/>
          </a:stretch>
        </p:blipFill>
        <p:spPr>
          <a:xfrm>
            <a:off x="842231" y="2751451"/>
            <a:ext cx="3115091" cy="2214563"/>
          </a:xfrm>
          <a:prstGeom prst="rect">
            <a:avLst/>
          </a:prstGeom>
        </p:spPr>
      </p:pic>
      <p:pic>
        <p:nvPicPr>
          <p:cNvPr id="9" name="Picture 8">
            <a:extLst>
              <a:ext uri="{FF2B5EF4-FFF2-40B4-BE49-F238E27FC236}">
                <a16:creationId xmlns:a16="http://schemas.microsoft.com/office/drawing/2014/main" id="{9CF9A9BF-2C9A-451E-952B-7CE80A2F4613}"/>
              </a:ext>
            </a:extLst>
          </p:cNvPr>
          <p:cNvPicPr>
            <a:picLocks noChangeAspect="1"/>
          </p:cNvPicPr>
          <p:nvPr/>
        </p:nvPicPr>
        <p:blipFill>
          <a:blip r:embed="rId4"/>
          <a:stretch>
            <a:fillRect/>
          </a:stretch>
        </p:blipFill>
        <p:spPr>
          <a:xfrm>
            <a:off x="828675" y="4966014"/>
            <a:ext cx="3085054" cy="1492177"/>
          </a:xfrm>
          <a:prstGeom prst="rect">
            <a:avLst/>
          </a:prstGeom>
        </p:spPr>
      </p:pic>
      <p:pic>
        <p:nvPicPr>
          <p:cNvPr id="10" name="Picture 9">
            <a:extLst>
              <a:ext uri="{FF2B5EF4-FFF2-40B4-BE49-F238E27FC236}">
                <a16:creationId xmlns:a16="http://schemas.microsoft.com/office/drawing/2014/main" id="{89FCCB9B-BCC6-4D65-8B62-D3FFCC3B673E}"/>
              </a:ext>
            </a:extLst>
          </p:cNvPr>
          <p:cNvPicPr>
            <a:picLocks noChangeAspect="1"/>
          </p:cNvPicPr>
          <p:nvPr/>
        </p:nvPicPr>
        <p:blipFill>
          <a:blip r:embed="rId5"/>
          <a:stretch>
            <a:fillRect/>
          </a:stretch>
        </p:blipFill>
        <p:spPr>
          <a:xfrm>
            <a:off x="3957323" y="-1"/>
            <a:ext cx="8234678" cy="784867"/>
          </a:xfrm>
          <a:prstGeom prst="rect">
            <a:avLst/>
          </a:prstGeom>
          <a:ln>
            <a:solidFill>
              <a:schemeClr val="tx1"/>
            </a:solidFill>
          </a:ln>
        </p:spPr>
      </p:pic>
      <p:pic>
        <p:nvPicPr>
          <p:cNvPr id="11" name="Picture 10">
            <a:extLst>
              <a:ext uri="{FF2B5EF4-FFF2-40B4-BE49-F238E27FC236}">
                <a16:creationId xmlns:a16="http://schemas.microsoft.com/office/drawing/2014/main" id="{46229341-F1FB-4E3B-9334-014C8FC845F9}"/>
              </a:ext>
            </a:extLst>
          </p:cNvPr>
          <p:cNvPicPr>
            <a:picLocks noChangeAspect="1"/>
          </p:cNvPicPr>
          <p:nvPr/>
        </p:nvPicPr>
        <p:blipFill rotWithShape="1">
          <a:blip r:embed="rId6"/>
          <a:srcRect b="1412"/>
          <a:stretch/>
        </p:blipFill>
        <p:spPr>
          <a:xfrm>
            <a:off x="742506" y="456082"/>
            <a:ext cx="3203707" cy="2295369"/>
          </a:xfrm>
          <a:prstGeom prst="rect">
            <a:avLst/>
          </a:prstGeom>
        </p:spPr>
      </p:pic>
    </p:spTree>
    <p:extLst>
      <p:ext uri="{BB962C8B-B14F-4D97-AF65-F5344CB8AC3E}">
        <p14:creationId xmlns:p14="http://schemas.microsoft.com/office/powerpoint/2010/main" val="277975809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71380-225B-4F63-A94E-8A2ED5C2FC0F}"/>
              </a:ext>
            </a:extLst>
          </p:cNvPr>
          <p:cNvSpPr>
            <a:spLocks noGrp="1"/>
          </p:cNvSpPr>
          <p:nvPr>
            <p:ph type="title"/>
          </p:nvPr>
        </p:nvSpPr>
        <p:spPr/>
        <p:txBody>
          <a:bodyPr/>
          <a:lstStyle/>
          <a:p>
            <a:r>
              <a:rPr lang="en-MY" dirty="0"/>
              <a:t>Results</a:t>
            </a:r>
          </a:p>
        </p:txBody>
      </p:sp>
      <p:pic>
        <p:nvPicPr>
          <p:cNvPr id="5" name="Content Placeholder 4">
            <a:extLst>
              <a:ext uri="{FF2B5EF4-FFF2-40B4-BE49-F238E27FC236}">
                <a16:creationId xmlns:a16="http://schemas.microsoft.com/office/drawing/2014/main" id="{D7103D51-F979-48D7-868E-63B95E407B98}"/>
              </a:ext>
            </a:extLst>
          </p:cNvPr>
          <p:cNvPicPr>
            <a:picLocks noGrp="1" noChangeAspect="1"/>
          </p:cNvPicPr>
          <p:nvPr>
            <p:ph sz="half" idx="1"/>
          </p:nvPr>
        </p:nvPicPr>
        <p:blipFill>
          <a:blip r:embed="rId2"/>
          <a:stretch>
            <a:fillRect/>
          </a:stretch>
        </p:blipFill>
        <p:spPr>
          <a:xfrm>
            <a:off x="5047231" y="1379537"/>
            <a:ext cx="6649469" cy="5028143"/>
          </a:xfrm>
          <a:prstGeom prst="rect">
            <a:avLst/>
          </a:prstGeom>
        </p:spPr>
      </p:pic>
      <p:sp>
        <p:nvSpPr>
          <p:cNvPr id="4" name="Text Placeholder 3">
            <a:extLst>
              <a:ext uri="{FF2B5EF4-FFF2-40B4-BE49-F238E27FC236}">
                <a16:creationId xmlns:a16="http://schemas.microsoft.com/office/drawing/2014/main" id="{2ED5ADC7-0F82-461F-B0BC-820418764D0F}"/>
              </a:ext>
            </a:extLst>
          </p:cNvPr>
          <p:cNvSpPr>
            <a:spLocks noGrp="1"/>
          </p:cNvSpPr>
          <p:nvPr>
            <p:ph type="body" sz="half" idx="2"/>
          </p:nvPr>
        </p:nvSpPr>
        <p:spPr>
          <a:xfrm>
            <a:off x="1066800" y="2480733"/>
            <a:ext cx="3808981" cy="3777191"/>
          </a:xfrm>
        </p:spPr>
        <p:txBody>
          <a:bodyPr/>
          <a:lstStyle/>
          <a:p>
            <a:pPr marL="342900" indent="-342900">
              <a:lnSpc>
                <a:spcPct val="150000"/>
              </a:lnSpc>
              <a:buFont typeface="Wingdings" panose="05000000000000000000" pitchFamily="2" charset="2"/>
              <a:buChar char="q"/>
            </a:pPr>
            <a:r>
              <a:rPr lang="en-MY" sz="1700" dirty="0"/>
              <a:t>Among the total of 17 common long COVID symptoms; 14 symptoms resulted with the presence of at least one Natural Compound using the repurposed drug associated with each hub gene.</a:t>
            </a:r>
          </a:p>
          <a:p>
            <a:pPr marL="342900" indent="-342900">
              <a:lnSpc>
                <a:spcPct val="150000"/>
              </a:lnSpc>
              <a:buFont typeface="Wingdings" panose="05000000000000000000" pitchFamily="2" charset="2"/>
              <a:buChar char="q"/>
            </a:pPr>
            <a:r>
              <a:rPr lang="en-MY" sz="1700" dirty="0"/>
              <a:t>NF1, SMAD4 and RET genes appear in more than 2 symptoms.</a:t>
            </a:r>
          </a:p>
          <a:p>
            <a:pPr marL="342900" indent="-342900">
              <a:lnSpc>
                <a:spcPct val="150000"/>
              </a:lnSpc>
              <a:buFont typeface="Wingdings" panose="05000000000000000000" pitchFamily="2" charset="2"/>
              <a:buChar char="q"/>
            </a:pPr>
            <a:endParaRPr lang="en-MY" sz="1700" dirty="0"/>
          </a:p>
          <a:p>
            <a:pPr>
              <a:lnSpc>
                <a:spcPct val="150000"/>
              </a:lnSpc>
            </a:pPr>
            <a:endParaRPr lang="en-MY" sz="1700" dirty="0"/>
          </a:p>
        </p:txBody>
      </p:sp>
      <p:pic>
        <p:nvPicPr>
          <p:cNvPr id="6" name="Picture 5">
            <a:extLst>
              <a:ext uri="{FF2B5EF4-FFF2-40B4-BE49-F238E27FC236}">
                <a16:creationId xmlns:a16="http://schemas.microsoft.com/office/drawing/2014/main" id="{3BB9F824-6CA0-48BC-88AF-097768389BA9}"/>
              </a:ext>
            </a:extLst>
          </p:cNvPr>
          <p:cNvPicPr>
            <a:picLocks noChangeAspect="1"/>
          </p:cNvPicPr>
          <p:nvPr/>
        </p:nvPicPr>
        <p:blipFill>
          <a:blip r:embed="rId3"/>
          <a:stretch>
            <a:fillRect/>
          </a:stretch>
        </p:blipFill>
        <p:spPr>
          <a:xfrm>
            <a:off x="-76200" y="1"/>
            <a:ext cx="12268200" cy="982131"/>
          </a:xfrm>
          <a:prstGeom prst="rect">
            <a:avLst/>
          </a:prstGeom>
          <a:ln>
            <a:solidFill>
              <a:schemeClr val="tx1"/>
            </a:solidFill>
          </a:ln>
        </p:spPr>
      </p:pic>
      <p:sp>
        <p:nvSpPr>
          <p:cNvPr id="7" name="Content Placeholder 5">
            <a:extLst>
              <a:ext uri="{FF2B5EF4-FFF2-40B4-BE49-F238E27FC236}">
                <a16:creationId xmlns:a16="http://schemas.microsoft.com/office/drawing/2014/main" id="{8CB8BEF2-DE17-4741-BA24-3718DCAED3A6}"/>
              </a:ext>
            </a:extLst>
          </p:cNvPr>
          <p:cNvSpPr txBox="1">
            <a:spLocks/>
          </p:cNvSpPr>
          <p:nvPr/>
        </p:nvSpPr>
        <p:spPr>
          <a:xfrm>
            <a:off x="5047230" y="1053577"/>
            <a:ext cx="6987752" cy="982130"/>
          </a:xfrm>
          <a:prstGeom prst="rect">
            <a:avLst/>
          </a:prstGeom>
        </p:spPr>
        <p:txBody>
          <a:bodyPr>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indent="0">
              <a:buNone/>
            </a:pPr>
            <a:r>
              <a:rPr lang="en-US" sz="1600" dirty="0"/>
              <a:t>Table 1 - Hub Genes associated with each Long COVID Symptom</a:t>
            </a:r>
            <a:endParaRPr lang="en-US" sz="1000" dirty="0"/>
          </a:p>
        </p:txBody>
      </p:sp>
    </p:spTree>
    <p:extLst>
      <p:ext uri="{BB962C8B-B14F-4D97-AF65-F5344CB8AC3E}">
        <p14:creationId xmlns:p14="http://schemas.microsoft.com/office/powerpoint/2010/main" val="314294747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8B62C-5DF3-4D55-AF3E-DCDC161EC552}"/>
              </a:ext>
            </a:extLst>
          </p:cNvPr>
          <p:cNvSpPr>
            <a:spLocks noGrp="1"/>
          </p:cNvSpPr>
          <p:nvPr>
            <p:ph type="title"/>
          </p:nvPr>
        </p:nvSpPr>
        <p:spPr/>
        <p:txBody>
          <a:bodyPr/>
          <a:lstStyle/>
          <a:p>
            <a:r>
              <a:rPr lang="en-MY" dirty="0"/>
              <a:t>Results</a:t>
            </a:r>
          </a:p>
        </p:txBody>
      </p:sp>
      <p:graphicFrame>
        <p:nvGraphicFramePr>
          <p:cNvPr id="5" name="Content Placeholder 4">
            <a:extLst>
              <a:ext uri="{FF2B5EF4-FFF2-40B4-BE49-F238E27FC236}">
                <a16:creationId xmlns:a16="http://schemas.microsoft.com/office/drawing/2014/main" id="{AA986581-7FF8-411F-8ABF-9F462FECD4F0}"/>
              </a:ext>
            </a:extLst>
          </p:cNvPr>
          <p:cNvGraphicFramePr>
            <a:graphicFrameLocks noGrp="1"/>
          </p:cNvGraphicFramePr>
          <p:nvPr>
            <p:ph sz="half" idx="1"/>
            <p:extLst>
              <p:ext uri="{D42A27DB-BD31-4B8C-83A1-F6EECF244321}">
                <p14:modId xmlns:p14="http://schemas.microsoft.com/office/powerpoint/2010/main" val="2509238069"/>
              </p:ext>
            </p:extLst>
          </p:nvPr>
        </p:nvGraphicFramePr>
        <p:xfrm>
          <a:off x="5066280" y="1353607"/>
          <a:ext cx="6839969" cy="5418671"/>
        </p:xfrm>
        <a:graphic>
          <a:graphicData uri="http://schemas.openxmlformats.org/drawingml/2006/table">
            <a:tbl>
              <a:tblPr firstRow="1" firstCol="1" bandRow="1">
                <a:tableStyleId>{00A15C55-8517-42AA-B614-E9B94910E393}</a:tableStyleId>
              </a:tblPr>
              <a:tblGrid>
                <a:gridCol w="1367598">
                  <a:extLst>
                    <a:ext uri="{9D8B030D-6E8A-4147-A177-3AD203B41FA5}">
                      <a16:colId xmlns:a16="http://schemas.microsoft.com/office/drawing/2014/main" val="3214776135"/>
                    </a:ext>
                  </a:extLst>
                </a:gridCol>
                <a:gridCol w="1367598">
                  <a:extLst>
                    <a:ext uri="{9D8B030D-6E8A-4147-A177-3AD203B41FA5}">
                      <a16:colId xmlns:a16="http://schemas.microsoft.com/office/drawing/2014/main" val="1758202065"/>
                    </a:ext>
                  </a:extLst>
                </a:gridCol>
                <a:gridCol w="1368257">
                  <a:extLst>
                    <a:ext uri="{9D8B030D-6E8A-4147-A177-3AD203B41FA5}">
                      <a16:colId xmlns:a16="http://schemas.microsoft.com/office/drawing/2014/main" val="4049940186"/>
                    </a:ext>
                  </a:extLst>
                </a:gridCol>
                <a:gridCol w="1367598">
                  <a:extLst>
                    <a:ext uri="{9D8B030D-6E8A-4147-A177-3AD203B41FA5}">
                      <a16:colId xmlns:a16="http://schemas.microsoft.com/office/drawing/2014/main" val="431822770"/>
                    </a:ext>
                  </a:extLst>
                </a:gridCol>
                <a:gridCol w="1368918">
                  <a:extLst>
                    <a:ext uri="{9D8B030D-6E8A-4147-A177-3AD203B41FA5}">
                      <a16:colId xmlns:a16="http://schemas.microsoft.com/office/drawing/2014/main" val="63895745"/>
                    </a:ext>
                  </a:extLst>
                </a:gridCol>
              </a:tblGrid>
              <a:tr h="474546">
                <a:tc>
                  <a:txBody>
                    <a:bodyPr/>
                    <a:lstStyle/>
                    <a:p>
                      <a:pPr>
                        <a:lnSpc>
                          <a:spcPct val="107000"/>
                        </a:lnSpc>
                        <a:spcAft>
                          <a:spcPts val="0"/>
                        </a:spcAft>
                      </a:pPr>
                      <a:r>
                        <a:rPr lang="en-MY" sz="1200" dirty="0">
                          <a:effectLst/>
                        </a:rPr>
                        <a:t>Long COVID Symptom</a:t>
                      </a:r>
                      <a:endParaRPr lang="en-MY"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gridSpan="2">
                  <a:txBody>
                    <a:bodyPr/>
                    <a:lstStyle/>
                    <a:p>
                      <a:pPr>
                        <a:lnSpc>
                          <a:spcPct val="107000"/>
                        </a:lnSpc>
                        <a:spcAft>
                          <a:spcPts val="0"/>
                        </a:spcAft>
                      </a:pPr>
                      <a:r>
                        <a:rPr lang="en-MY" sz="1200" dirty="0">
                          <a:effectLst/>
                        </a:rPr>
                        <a:t>Highest Negative Energy Docking Result </a:t>
                      </a:r>
                      <a:endParaRPr lang="en-MY"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hMerge="1">
                  <a:txBody>
                    <a:bodyPr/>
                    <a:lstStyle/>
                    <a:p>
                      <a:endParaRPr lang="en-MY"/>
                    </a:p>
                  </a:txBody>
                  <a:tcPr/>
                </a:tc>
                <a:tc gridSpan="2">
                  <a:txBody>
                    <a:bodyPr/>
                    <a:lstStyle/>
                    <a:p>
                      <a:pPr>
                        <a:lnSpc>
                          <a:spcPct val="107000"/>
                        </a:lnSpc>
                        <a:spcAft>
                          <a:spcPts val="0"/>
                        </a:spcAft>
                      </a:pPr>
                      <a:r>
                        <a:rPr lang="en-MY" sz="1200" dirty="0">
                          <a:effectLst/>
                        </a:rPr>
                        <a:t>Second Highest Negative Energy Docking Result </a:t>
                      </a:r>
                      <a:endParaRPr lang="en-MY"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hMerge="1">
                  <a:txBody>
                    <a:bodyPr/>
                    <a:lstStyle/>
                    <a:p>
                      <a:endParaRPr lang="en-MY"/>
                    </a:p>
                  </a:txBody>
                  <a:tcPr/>
                </a:tc>
                <a:extLst>
                  <a:ext uri="{0D108BD9-81ED-4DB2-BD59-A6C34878D82A}">
                    <a16:rowId xmlns:a16="http://schemas.microsoft.com/office/drawing/2014/main" val="2328080565"/>
                  </a:ext>
                </a:extLst>
              </a:tr>
              <a:tr h="231160">
                <a:tc>
                  <a:txBody>
                    <a:bodyPr/>
                    <a:lstStyle/>
                    <a:p>
                      <a:pPr>
                        <a:lnSpc>
                          <a:spcPct val="107000"/>
                        </a:lnSpc>
                        <a:spcAft>
                          <a:spcPts val="0"/>
                        </a:spcAft>
                      </a:pPr>
                      <a:r>
                        <a:rPr lang="en-MY" sz="1200" b="0">
                          <a:effectLst/>
                        </a:rPr>
                        <a:t>Fatigue</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RET-NPC56271</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-94.65</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ERBB4-NPC56271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-94.29</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3226842224"/>
                  </a:ext>
                </a:extLst>
              </a:tr>
              <a:tr h="474546">
                <a:tc>
                  <a:txBody>
                    <a:bodyPr/>
                    <a:lstStyle/>
                    <a:p>
                      <a:pPr>
                        <a:lnSpc>
                          <a:spcPct val="107000"/>
                        </a:lnSpc>
                        <a:spcAft>
                          <a:spcPts val="0"/>
                        </a:spcAft>
                      </a:pPr>
                      <a:r>
                        <a:rPr lang="en-MY" sz="1200" b="0">
                          <a:effectLst/>
                        </a:rPr>
                        <a:t>Shortness of Breath</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CHRNE-NPC108434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-106.33</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CHRNB1-NPC10908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-104.70</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4109850044"/>
                  </a:ext>
                </a:extLst>
              </a:tr>
              <a:tr h="474546">
                <a:tc>
                  <a:txBody>
                    <a:bodyPr/>
                    <a:lstStyle/>
                    <a:p>
                      <a:pPr>
                        <a:lnSpc>
                          <a:spcPct val="107000"/>
                        </a:lnSpc>
                        <a:spcAft>
                          <a:spcPts val="0"/>
                        </a:spcAft>
                      </a:pPr>
                      <a:r>
                        <a:rPr lang="en-MY" sz="1200" b="0">
                          <a:effectLst/>
                        </a:rPr>
                        <a:t>Loss of Smell</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GNRH1-NPC69843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-105.95</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GNRH1-NPC322594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-100.52</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968409918"/>
                  </a:ext>
                </a:extLst>
              </a:tr>
              <a:tr h="231160">
                <a:tc>
                  <a:txBody>
                    <a:bodyPr/>
                    <a:lstStyle/>
                    <a:p>
                      <a:pPr>
                        <a:lnSpc>
                          <a:spcPct val="107000"/>
                        </a:lnSpc>
                        <a:spcAft>
                          <a:spcPts val="0"/>
                        </a:spcAft>
                      </a:pPr>
                      <a:r>
                        <a:rPr lang="en-MY" sz="1200" b="0">
                          <a:effectLst/>
                        </a:rPr>
                        <a:t>Headache</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TERT-NPC230098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-97.62</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ESR1-NPC136948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-96.97</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1300436371"/>
                  </a:ext>
                </a:extLst>
              </a:tr>
              <a:tr h="474546">
                <a:tc>
                  <a:txBody>
                    <a:bodyPr/>
                    <a:lstStyle/>
                    <a:p>
                      <a:pPr>
                        <a:lnSpc>
                          <a:spcPct val="107000"/>
                        </a:lnSpc>
                        <a:spcAft>
                          <a:spcPts val="0"/>
                        </a:spcAft>
                      </a:pPr>
                      <a:r>
                        <a:rPr lang="en-MY" sz="1200" b="0">
                          <a:effectLst/>
                        </a:rPr>
                        <a:t>Brain Fog</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CACNA1B-NPC198254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-119.29</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CACNA1B-NPC473404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dirty="0">
                          <a:effectLst/>
                        </a:rPr>
                        <a:t>-115.68</a:t>
                      </a:r>
                      <a:endParaRPr lang="en-MY"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2671666594"/>
                  </a:ext>
                </a:extLst>
              </a:tr>
              <a:tr h="231160">
                <a:tc>
                  <a:txBody>
                    <a:bodyPr/>
                    <a:lstStyle/>
                    <a:p>
                      <a:pPr>
                        <a:lnSpc>
                          <a:spcPct val="107000"/>
                        </a:lnSpc>
                        <a:spcAft>
                          <a:spcPts val="0"/>
                        </a:spcAft>
                      </a:pPr>
                      <a:r>
                        <a:rPr lang="en-MY" sz="1200" b="0">
                          <a:effectLst/>
                        </a:rPr>
                        <a:t>Chest Pain</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RET-NPC56271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-94.65</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NF1-NPC117032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-83.94</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4288057466"/>
                  </a:ext>
                </a:extLst>
              </a:tr>
              <a:tr h="474546">
                <a:tc>
                  <a:txBody>
                    <a:bodyPr/>
                    <a:lstStyle/>
                    <a:p>
                      <a:pPr>
                        <a:lnSpc>
                          <a:spcPct val="107000"/>
                        </a:lnSpc>
                        <a:spcAft>
                          <a:spcPts val="0"/>
                        </a:spcAft>
                      </a:pPr>
                      <a:r>
                        <a:rPr lang="en-MY" sz="1200" b="0">
                          <a:effectLst/>
                        </a:rPr>
                        <a:t>Insomnia</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ABCB11-NPC100366</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-107.98</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NR1H4-NPC100366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-97.79</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2327813661"/>
                  </a:ext>
                </a:extLst>
              </a:tr>
              <a:tr h="474546">
                <a:tc>
                  <a:txBody>
                    <a:bodyPr/>
                    <a:lstStyle/>
                    <a:p>
                      <a:pPr>
                        <a:lnSpc>
                          <a:spcPct val="107000"/>
                        </a:lnSpc>
                        <a:spcAft>
                          <a:spcPts val="0"/>
                        </a:spcAft>
                      </a:pPr>
                      <a:r>
                        <a:rPr lang="en-MY" sz="1200" b="0">
                          <a:effectLst/>
                        </a:rPr>
                        <a:t>Heart Palpitations</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GATA4-NPC101636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-107.59</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GATA4-NPC100818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-103.25</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779633447"/>
                  </a:ext>
                </a:extLst>
              </a:tr>
              <a:tr h="235343">
                <a:tc>
                  <a:txBody>
                    <a:bodyPr/>
                    <a:lstStyle/>
                    <a:p>
                      <a:pPr>
                        <a:lnSpc>
                          <a:spcPct val="107000"/>
                        </a:lnSpc>
                        <a:spcAft>
                          <a:spcPts val="0"/>
                        </a:spcAft>
                      </a:pPr>
                      <a:r>
                        <a:rPr lang="en-MY" sz="1200" b="0">
                          <a:effectLst/>
                        </a:rPr>
                        <a:t>Dizziness</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RET-NPC56271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-94.65</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RYR2-NPC122235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-85.94</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353115436"/>
                  </a:ext>
                </a:extLst>
              </a:tr>
              <a:tr h="231160">
                <a:tc>
                  <a:txBody>
                    <a:bodyPr/>
                    <a:lstStyle/>
                    <a:p>
                      <a:pPr>
                        <a:lnSpc>
                          <a:spcPct val="107000"/>
                        </a:lnSpc>
                        <a:spcAft>
                          <a:spcPts val="0"/>
                        </a:spcAft>
                      </a:pPr>
                      <a:r>
                        <a:rPr lang="en-MY" sz="1200" b="0">
                          <a:effectLst/>
                        </a:rPr>
                        <a:t>Joint Pain</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FAS-NPC115624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dirty="0">
                          <a:effectLst/>
                        </a:rPr>
                        <a:t>-115.52</a:t>
                      </a:r>
                      <a:endParaRPr lang="en-MY"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FAS-NPC116759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-115.52</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835054263"/>
                  </a:ext>
                </a:extLst>
              </a:tr>
              <a:tr h="231160">
                <a:tc>
                  <a:txBody>
                    <a:bodyPr/>
                    <a:lstStyle/>
                    <a:p>
                      <a:pPr>
                        <a:lnSpc>
                          <a:spcPct val="107000"/>
                        </a:lnSpc>
                        <a:spcAft>
                          <a:spcPts val="0"/>
                        </a:spcAft>
                      </a:pPr>
                      <a:r>
                        <a:rPr lang="en-MY" sz="1200" b="0">
                          <a:effectLst/>
                        </a:rPr>
                        <a:t>Anxiety</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CDH23-NPC67043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-53.12</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4105814215"/>
                  </a:ext>
                </a:extLst>
              </a:tr>
              <a:tr h="231160">
                <a:tc>
                  <a:txBody>
                    <a:bodyPr/>
                    <a:lstStyle/>
                    <a:p>
                      <a:pPr>
                        <a:lnSpc>
                          <a:spcPct val="107000"/>
                        </a:lnSpc>
                        <a:spcAft>
                          <a:spcPts val="0"/>
                        </a:spcAft>
                      </a:pPr>
                      <a:r>
                        <a:rPr lang="en-MY" sz="1200" b="0">
                          <a:effectLst/>
                        </a:rPr>
                        <a:t>Depression</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CDH23-NPC67043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-53.12</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3592353464"/>
                  </a:ext>
                </a:extLst>
              </a:tr>
              <a:tr h="474546">
                <a:tc>
                  <a:txBody>
                    <a:bodyPr/>
                    <a:lstStyle/>
                    <a:p>
                      <a:pPr>
                        <a:lnSpc>
                          <a:spcPct val="107000"/>
                        </a:lnSpc>
                        <a:spcAft>
                          <a:spcPts val="0"/>
                        </a:spcAft>
                      </a:pPr>
                      <a:r>
                        <a:rPr lang="en-MY" sz="1200" b="0">
                          <a:effectLst/>
                        </a:rPr>
                        <a:t>Tinnitus</a:t>
                      </a:r>
                      <a:endParaRPr lang="en-MY" sz="1200" b="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CACNA1D-NPC36836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-109.75</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TERT-NPC230098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-97.62</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944086955"/>
                  </a:ext>
                </a:extLst>
              </a:tr>
              <a:tr h="474546">
                <a:tc>
                  <a:txBody>
                    <a:bodyPr/>
                    <a:lstStyle/>
                    <a:p>
                      <a:pPr>
                        <a:lnSpc>
                          <a:spcPct val="107000"/>
                        </a:lnSpc>
                        <a:spcAft>
                          <a:spcPts val="0"/>
                        </a:spcAft>
                      </a:pPr>
                      <a:r>
                        <a:rPr lang="en-MY" sz="1200" b="0" dirty="0">
                          <a:effectLst/>
                        </a:rPr>
                        <a:t>Loss of Appetite (Anorexia)</a:t>
                      </a:r>
                      <a:endParaRPr lang="en-MY" sz="1200" b="0" dirty="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MEN1-NPC474814</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-114.41</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a:effectLst/>
                        </a:rPr>
                        <a:t>MEN1-NPC199737 </a:t>
                      </a:r>
                      <a:endParaRPr lang="en-MY" sz="120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tc>
                  <a:txBody>
                    <a:bodyPr/>
                    <a:lstStyle/>
                    <a:p>
                      <a:pPr>
                        <a:lnSpc>
                          <a:spcPct val="107000"/>
                        </a:lnSpc>
                        <a:spcAft>
                          <a:spcPts val="0"/>
                        </a:spcAft>
                      </a:pPr>
                      <a:r>
                        <a:rPr lang="en-MY" sz="1200" dirty="0">
                          <a:effectLst/>
                        </a:rPr>
                        <a:t>-95.91</a:t>
                      </a:r>
                      <a:endParaRPr lang="en-MY"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1257" marR="61257" marT="0" marB="0"/>
                </a:tc>
                <a:extLst>
                  <a:ext uri="{0D108BD9-81ED-4DB2-BD59-A6C34878D82A}">
                    <a16:rowId xmlns:a16="http://schemas.microsoft.com/office/drawing/2014/main" val="3466017144"/>
                  </a:ext>
                </a:extLst>
              </a:tr>
            </a:tbl>
          </a:graphicData>
        </a:graphic>
      </p:graphicFrame>
      <p:sp>
        <p:nvSpPr>
          <p:cNvPr id="4" name="Text Placeholder 3">
            <a:extLst>
              <a:ext uri="{FF2B5EF4-FFF2-40B4-BE49-F238E27FC236}">
                <a16:creationId xmlns:a16="http://schemas.microsoft.com/office/drawing/2014/main" id="{1C770467-036D-4D7F-B637-FDAD432000DF}"/>
              </a:ext>
            </a:extLst>
          </p:cNvPr>
          <p:cNvSpPr>
            <a:spLocks noGrp="1"/>
          </p:cNvSpPr>
          <p:nvPr>
            <p:ph type="body" sz="half" idx="2"/>
          </p:nvPr>
        </p:nvSpPr>
        <p:spPr>
          <a:xfrm>
            <a:off x="733429" y="2406915"/>
            <a:ext cx="4142354" cy="3312054"/>
          </a:xfrm>
        </p:spPr>
        <p:txBody>
          <a:bodyPr/>
          <a:lstStyle/>
          <a:p>
            <a:pPr marL="285750" indent="-285750">
              <a:buFont typeface="Courier New" panose="02070309020205020404" pitchFamily="49" charset="0"/>
              <a:buChar char="o"/>
            </a:pPr>
            <a:r>
              <a:rPr lang="en-MY" dirty="0"/>
              <a:t>Molecular Docking between the Hub Gene Biomarkers &amp; Natural Compounds.</a:t>
            </a:r>
          </a:p>
          <a:p>
            <a:pPr marL="285750" indent="-285750">
              <a:buFont typeface="Courier New" panose="02070309020205020404" pitchFamily="49" charset="0"/>
              <a:buChar char="o"/>
            </a:pPr>
            <a:r>
              <a:rPr lang="en-MY" dirty="0"/>
              <a:t>The hub gene biomarkers are key regulators that play an important role in the biological pathway of their respective symptoms</a:t>
            </a:r>
          </a:p>
          <a:p>
            <a:pPr marL="285750" indent="-285750">
              <a:buFont typeface="Courier New" panose="02070309020205020404" pitchFamily="49" charset="0"/>
              <a:buChar char="o"/>
            </a:pPr>
            <a:r>
              <a:rPr lang="en-MY" dirty="0"/>
              <a:t>Identifying the binding affinity via molecular docking of the natural compound, shows the interaction and the potential effects of the compound on the biological pathways regulated by the hub gene. </a:t>
            </a:r>
          </a:p>
          <a:p>
            <a:pPr marL="285750" indent="-285750">
              <a:buFont typeface="Courier New" panose="02070309020205020404" pitchFamily="49" charset="0"/>
              <a:buChar char="o"/>
            </a:pPr>
            <a:r>
              <a:rPr lang="en-MY" dirty="0"/>
              <a:t>Thus, aiding in the process new natural remedy development</a:t>
            </a:r>
          </a:p>
        </p:txBody>
      </p:sp>
      <p:pic>
        <p:nvPicPr>
          <p:cNvPr id="6" name="Picture 5">
            <a:extLst>
              <a:ext uri="{FF2B5EF4-FFF2-40B4-BE49-F238E27FC236}">
                <a16:creationId xmlns:a16="http://schemas.microsoft.com/office/drawing/2014/main" id="{537355CC-5F63-49E7-A18E-08C250883B6D}"/>
              </a:ext>
            </a:extLst>
          </p:cNvPr>
          <p:cNvPicPr>
            <a:picLocks noChangeAspect="1"/>
          </p:cNvPicPr>
          <p:nvPr/>
        </p:nvPicPr>
        <p:blipFill>
          <a:blip r:embed="rId2"/>
          <a:stretch>
            <a:fillRect/>
          </a:stretch>
        </p:blipFill>
        <p:spPr>
          <a:xfrm>
            <a:off x="-76200" y="0"/>
            <a:ext cx="12268200" cy="982132"/>
          </a:xfrm>
          <a:prstGeom prst="rect">
            <a:avLst/>
          </a:prstGeom>
          <a:ln>
            <a:solidFill>
              <a:schemeClr val="tx1"/>
            </a:solidFill>
          </a:ln>
        </p:spPr>
      </p:pic>
      <p:sp>
        <p:nvSpPr>
          <p:cNvPr id="7" name="Content Placeholder 5">
            <a:extLst>
              <a:ext uri="{FF2B5EF4-FFF2-40B4-BE49-F238E27FC236}">
                <a16:creationId xmlns:a16="http://schemas.microsoft.com/office/drawing/2014/main" id="{7F39E011-749D-4974-B17A-4F22BC5C141E}"/>
              </a:ext>
            </a:extLst>
          </p:cNvPr>
          <p:cNvSpPr txBox="1">
            <a:spLocks/>
          </p:cNvSpPr>
          <p:nvPr/>
        </p:nvSpPr>
        <p:spPr>
          <a:xfrm>
            <a:off x="5018658" y="982132"/>
            <a:ext cx="7030467" cy="561008"/>
          </a:xfrm>
          <a:prstGeom prst="rect">
            <a:avLst/>
          </a:prstGeom>
        </p:spPr>
        <p:txBody>
          <a:bodyPr>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indent="0">
              <a:buNone/>
            </a:pPr>
            <a:r>
              <a:rPr lang="en-US" dirty="0"/>
              <a:t>Table 2 - Molecular Docking of Hub Genes &amp; Natural Compounds</a:t>
            </a:r>
            <a:endParaRPr lang="en-US" sz="1100" dirty="0"/>
          </a:p>
        </p:txBody>
      </p:sp>
    </p:spTree>
    <p:extLst>
      <p:ext uri="{BB962C8B-B14F-4D97-AF65-F5344CB8AC3E}">
        <p14:creationId xmlns:p14="http://schemas.microsoft.com/office/powerpoint/2010/main" val="68715016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Custom 162">
      <a:dk1>
        <a:sysClr val="windowText" lastClr="000000"/>
      </a:dk1>
      <a:lt1>
        <a:sysClr val="window" lastClr="FFFFFF"/>
      </a:lt1>
      <a:dk2>
        <a:srgbClr val="212121"/>
      </a:dk2>
      <a:lt2>
        <a:srgbClr val="DADADA"/>
      </a:lt2>
      <a:accent1>
        <a:srgbClr val="CBAF62"/>
      </a:accent1>
      <a:accent2>
        <a:srgbClr val="4096B0"/>
      </a:accent2>
      <a:accent3>
        <a:srgbClr val="803348"/>
      </a:accent3>
      <a:accent4>
        <a:srgbClr val="8E684C"/>
      </a:accent4>
      <a:accent5>
        <a:srgbClr val="AB946B"/>
      </a:accent5>
      <a:accent6>
        <a:srgbClr val="803348"/>
      </a:accent6>
      <a:hlink>
        <a:srgbClr val="86724D"/>
      </a:hlink>
      <a:folHlink>
        <a:srgbClr val="CBAF62"/>
      </a:folHlink>
    </a:clrScheme>
    <a:fontScheme name="Custom 169">
      <a:majorFont>
        <a:latin typeface="Rockwell"/>
        <a:ea typeface=""/>
        <a:cs typeface=""/>
      </a:majorFont>
      <a:minorFont>
        <a:latin typeface="Trebuchet MS"/>
        <a:ea typeface=""/>
        <a:cs typeface=""/>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TF66931312_Digital time capsule_AAS_v5" id="{70FAC956-2C2E-4E61-8736-FD44862A1361}" vid="{42D0A1C3-4A83-4DA4-BA7B-A54A584438F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5548711-126A-42FA-BDC3-C9691394C07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760F61B-4914-4187-8AF9-DCADA961DFA7}">
  <ds:schemaRefs>
    <ds:schemaRef ds:uri="http://schemas.microsoft.com/sharepoint/v3/contenttype/forms"/>
  </ds:schemaRefs>
</ds:datastoreItem>
</file>

<file path=customXml/itemProps3.xml><?xml version="1.0" encoding="utf-8"?>
<ds:datastoreItem xmlns:ds="http://schemas.openxmlformats.org/officeDocument/2006/customXml" ds:itemID="{86892278-FDE0-40F8-A58D-8E29B6A538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Digital time capsule</Template>
  <TotalTime>0</TotalTime>
  <Words>2472</Words>
  <Application>Microsoft Office PowerPoint</Application>
  <PresentationFormat>Widescreen</PresentationFormat>
  <Paragraphs>170</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Courier New</vt:lpstr>
      <vt:lpstr>Lucida Handwriting</vt:lpstr>
      <vt:lpstr>Rockwell</vt:lpstr>
      <vt:lpstr>Times New Roman</vt:lpstr>
      <vt:lpstr>Trebuchet MS</vt:lpstr>
      <vt:lpstr>Wingdings</vt:lpstr>
      <vt:lpstr>Organic</vt:lpstr>
      <vt:lpstr>Identification of Natural Remedies for Long COVID Based on Hub Gene Biomarkers and Repurposed Drugs</vt:lpstr>
      <vt:lpstr>Introduction</vt:lpstr>
      <vt:lpstr>Literature Review</vt:lpstr>
      <vt:lpstr>Literature Review</vt:lpstr>
      <vt:lpstr>Problem Statement</vt:lpstr>
      <vt:lpstr>Objectives</vt:lpstr>
      <vt:lpstr>Methodology</vt:lpstr>
      <vt:lpstr>Results</vt:lpstr>
      <vt:lpstr>Results</vt:lpstr>
      <vt:lpstr>Results</vt:lpstr>
      <vt:lpstr>Discussion</vt:lpstr>
      <vt:lpstr>Conclusion &amp; Future Perspectives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2023-05-29T09:05:40Z</dcterms:created>
  <dcterms:modified xsi:type="dcterms:W3CDTF">2023-05-29T17:03:11Z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